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sldIdLst>
    <p:sldId id="257" r:id="rId5"/>
    <p:sldId id="258" r:id="rId6"/>
    <p:sldId id="319" r:id="rId7"/>
    <p:sldId id="334" r:id="rId8"/>
    <p:sldId id="335" r:id="rId9"/>
    <p:sldId id="322" r:id="rId10"/>
    <p:sldId id="336" r:id="rId11"/>
    <p:sldId id="337" r:id="rId12"/>
    <p:sldId id="338" r:id="rId13"/>
    <p:sldId id="339" r:id="rId14"/>
    <p:sldId id="340" r:id="rId15"/>
    <p:sldId id="267" r:id="rId16"/>
    <p:sldId id="343" r:id="rId17"/>
    <p:sldId id="344" r:id="rId18"/>
    <p:sldId id="266" r:id="rId19"/>
    <p:sldId id="345" r:id="rId20"/>
    <p:sldId id="272" r:id="rId21"/>
    <p:sldId id="273" r:id="rId22"/>
    <p:sldId id="284" r:id="rId23"/>
    <p:sldId id="326" r:id="rId24"/>
    <p:sldId id="285" r:id="rId25"/>
    <p:sldId id="327" r:id="rId26"/>
    <p:sldId id="325" r:id="rId27"/>
    <p:sldId id="313" r:id="rId28"/>
    <p:sldId id="309" r:id="rId29"/>
    <p:sldId id="316" r:id="rId30"/>
    <p:sldId id="333" r:id="rId31"/>
    <p:sldId id="332" r:id="rId32"/>
    <p:sldId id="331" r:id="rId33"/>
    <p:sldId id="256"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sorterViewPr>
    <p:cViewPr>
      <p:scale>
        <a:sx n="100" d="100"/>
        <a:sy n="100" d="100"/>
      </p:scale>
      <p:origin x="0" y="-208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6.05.2025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76696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6.05.2025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1001476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6.05.2025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3174604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511466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157294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997364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509262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66103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181547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627894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279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EFD74B4-ACE4-4A9A-86EA-223E88BE116D}" type="datetimeFigureOut">
              <a:rPr lang="tr-TR" smtClean="0"/>
              <a:t>6.05.2025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38908245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354351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711825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837258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2694642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654527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0933075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3129013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4524630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219613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20443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EFD74B4-ACE4-4A9A-86EA-223E88BE116D}" type="datetimeFigureOut">
              <a:rPr lang="tr-TR" smtClean="0"/>
              <a:t>6.05.2025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5506859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3861470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80252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2982399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7804643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5259794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8561842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41403249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163122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5857755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9493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EFD74B4-ACE4-4A9A-86EA-223E88BE116D}" type="datetimeFigureOut">
              <a:rPr lang="tr-TR" smtClean="0"/>
              <a:t>6.05.2025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7959381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3018932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4640126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263248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407252671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779345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EFD74B4-ACE4-4A9A-86EA-223E88BE116D}" type="datetimeFigureOut">
              <a:rPr lang="tr-TR" smtClean="0"/>
              <a:t>6.05.2025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183821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EFD74B4-ACE4-4A9A-86EA-223E88BE116D}" type="datetimeFigureOut">
              <a:rPr lang="tr-TR" smtClean="0"/>
              <a:t>6.05.2025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521312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EFD74B4-ACE4-4A9A-86EA-223E88BE116D}" type="datetimeFigureOut">
              <a:rPr lang="tr-TR" smtClean="0"/>
              <a:t>6.05.2025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4074634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FD74B4-ACE4-4A9A-86EA-223E88BE116D}" type="datetimeFigureOut">
              <a:rPr lang="tr-TR" smtClean="0"/>
              <a:t>6.05.2025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2284623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FD74B4-ACE4-4A9A-86EA-223E88BE116D}" type="datetimeFigureOut">
              <a:rPr lang="tr-TR" smtClean="0"/>
              <a:t>6.05.2025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4CEB91-1718-4286-96E7-5A9D70E0A569}" type="slidenum">
              <a:rPr lang="tr-TR" smtClean="0"/>
              <a:t>‹#›</a:t>
            </a:fld>
            <a:endParaRPr lang="tr-TR"/>
          </a:p>
        </p:txBody>
      </p:sp>
    </p:spTree>
    <p:extLst>
      <p:ext uri="{BB962C8B-B14F-4D97-AF65-F5344CB8AC3E}">
        <p14:creationId xmlns:p14="http://schemas.microsoft.com/office/powerpoint/2010/main" val="92029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D74B4-ACE4-4A9A-86EA-223E88BE116D}" type="datetimeFigureOut">
              <a:rPr lang="tr-TR" smtClean="0"/>
              <a:t>6.05.2025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CEB91-1718-4286-96E7-5A9D70E0A569}" type="slidenum">
              <a:rPr lang="tr-TR" smtClean="0"/>
              <a:t>‹#›</a:t>
            </a:fld>
            <a:endParaRPr lang="tr-TR"/>
          </a:p>
        </p:txBody>
      </p:sp>
    </p:spTree>
    <p:extLst>
      <p:ext uri="{BB962C8B-B14F-4D97-AF65-F5344CB8AC3E}">
        <p14:creationId xmlns:p14="http://schemas.microsoft.com/office/powerpoint/2010/main" val="3629936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16836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8661856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23720DD-5B6D-40BF-8493-A6B52D484E6B}" type="datetimeFigureOut">
              <a:rPr lang="tr-TR" smtClean="0">
                <a:solidFill>
                  <a:prstClr val="black">
                    <a:tint val="75000"/>
                  </a:prstClr>
                </a:solidFill>
              </a:rPr>
              <a:pPr>
                <a:defRPr/>
              </a:pPr>
              <a:t>6.05.2025</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302176B-0E47-46AC-8F43-DAB4B8A37D06}" type="slidenum">
              <a:rPr lang="tr-TR" smtClean="0">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4636168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2700" b="1" dirty="0" smtClean="0"/>
              <a:t>2023 </a:t>
            </a:r>
            <a:r>
              <a:rPr lang="tr-TR" sz="2700" b="1" dirty="0"/>
              <a:t>– </a:t>
            </a:r>
            <a:r>
              <a:rPr lang="tr-TR" sz="2700" b="1" dirty="0" smtClean="0"/>
              <a:t>2024 </a:t>
            </a:r>
            <a:r>
              <a:rPr lang="tr-TR" sz="2700" b="1" dirty="0"/>
              <a:t>EĞİTİM YILI </a:t>
            </a:r>
            <a:r>
              <a:rPr lang="tr-TR" sz="2700" b="1" dirty="0" smtClean="0"/>
              <a:t>3. </a:t>
            </a:r>
            <a:r>
              <a:rPr lang="tr-TR" sz="2700" b="1" dirty="0"/>
              <a:t>SINIF </a:t>
            </a:r>
            <a:r>
              <a:rPr lang="tr-TR" sz="2700" b="1" dirty="0" smtClean="0"/>
              <a:t>4. </a:t>
            </a:r>
            <a:r>
              <a:rPr lang="tr-TR" sz="2700" b="1" dirty="0"/>
              <a:t>KURUL </a:t>
            </a:r>
            <a:r>
              <a:rPr lang="tr-TR" sz="2700" b="1" dirty="0" smtClean="0"/>
              <a:t>DEĞERLENDİRME</a:t>
            </a:r>
            <a:r>
              <a:rPr lang="tr-TR" dirty="0"/>
              <a:t/>
            </a:r>
            <a:br>
              <a:rPr lang="tr-TR" dirty="0"/>
            </a:br>
            <a:endParaRPr lang="tr-TR" dirty="0"/>
          </a:p>
        </p:txBody>
      </p:sp>
      <p:sp>
        <p:nvSpPr>
          <p:cNvPr id="3" name="Alt Başlık 2"/>
          <p:cNvSpPr>
            <a:spLocks noGrp="1"/>
          </p:cNvSpPr>
          <p:nvPr>
            <p:ph type="subTitle" idx="1"/>
          </p:nvPr>
        </p:nvSpPr>
        <p:spPr/>
        <p:txBody>
          <a:bodyPr/>
          <a:lstStyle/>
          <a:p>
            <a:pPr algn="r"/>
            <a:r>
              <a:rPr lang="tr-TR" dirty="0" smtClean="0"/>
              <a:t>DR. BERRAK AKSAKAL</a:t>
            </a:r>
            <a:br>
              <a:rPr lang="tr-TR" dirty="0" smtClean="0"/>
            </a:br>
            <a:r>
              <a:rPr lang="tr-TR" dirty="0" smtClean="0"/>
              <a:t>FÜ TEAD </a:t>
            </a:r>
            <a:endParaRPr lang="tr-TR" dirty="0"/>
          </a:p>
        </p:txBody>
      </p:sp>
    </p:spTree>
    <p:extLst>
      <p:ext uri="{BB962C8B-B14F-4D97-AF65-F5344CB8AC3E}">
        <p14:creationId xmlns:p14="http://schemas.microsoft.com/office/powerpoint/2010/main" val="4120771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108788959"/>
              </p:ext>
            </p:extLst>
          </p:nvPr>
        </p:nvGraphicFramePr>
        <p:xfrm>
          <a:off x="545432" y="417095"/>
          <a:ext cx="11373852" cy="6327255"/>
        </p:xfrm>
        <a:graphic>
          <a:graphicData uri="http://schemas.openxmlformats.org/drawingml/2006/table">
            <a:tbl>
              <a:tblPr>
                <a:tableStyleId>{5C22544A-7EE6-4342-B048-85BDC9FD1C3A}</a:tableStyleId>
              </a:tblPr>
              <a:tblGrid>
                <a:gridCol w="524391">
                  <a:extLst>
                    <a:ext uri="{9D8B030D-6E8A-4147-A177-3AD203B41FA5}">
                      <a16:colId xmlns:a16="http://schemas.microsoft.com/office/drawing/2014/main" val="44165695"/>
                    </a:ext>
                  </a:extLst>
                </a:gridCol>
                <a:gridCol w="4050464">
                  <a:extLst>
                    <a:ext uri="{9D8B030D-6E8A-4147-A177-3AD203B41FA5}">
                      <a16:colId xmlns:a16="http://schemas.microsoft.com/office/drawing/2014/main" val="2025549763"/>
                    </a:ext>
                  </a:extLst>
                </a:gridCol>
                <a:gridCol w="1247687">
                  <a:extLst>
                    <a:ext uri="{9D8B030D-6E8A-4147-A177-3AD203B41FA5}">
                      <a16:colId xmlns:a16="http://schemas.microsoft.com/office/drawing/2014/main" val="748288970"/>
                    </a:ext>
                  </a:extLst>
                </a:gridCol>
                <a:gridCol w="777545">
                  <a:extLst>
                    <a:ext uri="{9D8B030D-6E8A-4147-A177-3AD203B41FA5}">
                      <a16:colId xmlns:a16="http://schemas.microsoft.com/office/drawing/2014/main" val="2817978528"/>
                    </a:ext>
                  </a:extLst>
                </a:gridCol>
                <a:gridCol w="1627419">
                  <a:extLst>
                    <a:ext uri="{9D8B030D-6E8A-4147-A177-3AD203B41FA5}">
                      <a16:colId xmlns:a16="http://schemas.microsoft.com/office/drawing/2014/main" val="3205238675"/>
                    </a:ext>
                  </a:extLst>
                </a:gridCol>
                <a:gridCol w="1573173">
                  <a:extLst>
                    <a:ext uri="{9D8B030D-6E8A-4147-A177-3AD203B41FA5}">
                      <a16:colId xmlns:a16="http://schemas.microsoft.com/office/drawing/2014/main" val="709253434"/>
                    </a:ext>
                  </a:extLst>
                </a:gridCol>
                <a:gridCol w="1573173">
                  <a:extLst>
                    <a:ext uri="{9D8B030D-6E8A-4147-A177-3AD203B41FA5}">
                      <a16:colId xmlns:a16="http://schemas.microsoft.com/office/drawing/2014/main" val="3409783304"/>
                    </a:ext>
                  </a:extLst>
                </a:gridCol>
              </a:tblGrid>
              <a:tr h="422247">
                <a:tc gridSpan="7">
                  <a:txBody>
                    <a:bodyPr/>
                    <a:lstStyle/>
                    <a:p>
                      <a:pPr algn="ctr" fontAlgn="ctr"/>
                      <a:r>
                        <a:rPr lang="tr-TR" sz="2000" b="1" u="none" strike="noStrike" dirty="0">
                          <a:effectLst/>
                        </a:rPr>
                        <a:t>SINAV DEĞERLENDİRİLMESİ (GENEL ORTALAMA)</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25720543"/>
                  </a:ext>
                </a:extLst>
              </a:tr>
              <a:tr h="433975">
                <a:tc gridSpan="2">
                  <a:txBody>
                    <a:bodyPr/>
                    <a:lstStyle/>
                    <a:p>
                      <a:pPr algn="ctr" fontAlgn="ctr"/>
                      <a:r>
                        <a:rPr lang="tr-TR" sz="2000" b="1" u="none" strike="noStrike" dirty="0">
                          <a:effectLst/>
                        </a:rPr>
                        <a:t>SINAVA GİREN ÖĞRENCİ SAYISI</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hMerge="1">
                  <a:txBody>
                    <a:bodyPr/>
                    <a:lstStyle/>
                    <a:p>
                      <a:endParaRPr lang="tr-TR"/>
                    </a:p>
                  </a:txBody>
                  <a:tcPr/>
                </a:tc>
                <a:tc>
                  <a:txBody>
                    <a:bodyPr/>
                    <a:lstStyle/>
                    <a:p>
                      <a:pPr algn="ctr" fontAlgn="ctr"/>
                      <a:r>
                        <a:rPr lang="tr-TR" sz="2000" b="1" u="none" strike="noStrike" dirty="0">
                          <a:effectLst/>
                        </a:rPr>
                        <a:t>211</a:t>
                      </a:r>
                      <a:endParaRPr lang="tr-TR" sz="2000" b="1" i="0" u="none" strike="noStrike" dirty="0">
                        <a:solidFill>
                          <a:srgbClr val="000000"/>
                        </a:solidFill>
                        <a:effectLst/>
                        <a:latin typeface="Times New Roman" panose="02020603050405020304" pitchFamily="18" charset="0"/>
                      </a:endParaRPr>
                    </a:p>
                  </a:txBody>
                  <a:tcPr marL="5611" marR="5611" marT="5611" marB="0" anchor="ctr">
                    <a:solidFill>
                      <a:schemeClr val="accent1">
                        <a:lumMod val="75000"/>
                      </a:schemeClr>
                    </a:solidFill>
                  </a:tcPr>
                </a:tc>
                <a:tc gridSpan="3">
                  <a:txBody>
                    <a:bodyPr/>
                    <a:lstStyle/>
                    <a:p>
                      <a:pPr algn="ctr" fontAlgn="ctr"/>
                      <a:r>
                        <a:rPr lang="tr-TR" sz="2000" b="1" u="none" strike="noStrike" dirty="0">
                          <a:effectLst/>
                        </a:rPr>
                        <a:t>İPTAL EDİLEN SORU TOPLAMI</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hMerge="1">
                  <a:txBody>
                    <a:bodyPr/>
                    <a:lstStyle/>
                    <a:p>
                      <a:endParaRPr lang="tr-TR"/>
                    </a:p>
                  </a:txBody>
                  <a:tcPr/>
                </a:tc>
                <a:tc hMerge="1">
                  <a:txBody>
                    <a:bodyPr/>
                    <a:lstStyle/>
                    <a:p>
                      <a:endParaRPr lang="tr-TR"/>
                    </a:p>
                  </a:txBody>
                  <a:tcPr/>
                </a:tc>
                <a:tc>
                  <a:txBody>
                    <a:bodyPr/>
                    <a:lstStyle/>
                    <a:p>
                      <a:pPr algn="ctr" fontAlgn="ctr"/>
                      <a:r>
                        <a:rPr lang="tr-TR" sz="2000" b="1" u="none" strike="noStrike" dirty="0">
                          <a:effectLst/>
                        </a:rPr>
                        <a:t>2</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extLst>
                  <a:ext uri="{0D108BD9-81ED-4DB2-BD59-A6C34878D82A}">
                    <a16:rowId xmlns:a16="http://schemas.microsoft.com/office/drawing/2014/main" val="4167636120"/>
                  </a:ext>
                </a:extLst>
              </a:tr>
              <a:tr h="985241">
                <a:tc>
                  <a:txBody>
                    <a:bodyPr/>
                    <a:lstStyle/>
                    <a:p>
                      <a:pPr algn="ctr" fontAlgn="ctr"/>
                      <a:r>
                        <a:rPr lang="tr-TR" sz="2000" b="1" u="none" strike="noStrike" dirty="0">
                          <a:effectLst/>
                        </a:rPr>
                        <a:t>S.</a:t>
                      </a:r>
                      <a:br>
                        <a:rPr lang="tr-TR" sz="2000" b="1" u="none" strike="noStrike" dirty="0">
                          <a:effectLst/>
                        </a:rPr>
                      </a:br>
                      <a:r>
                        <a:rPr lang="tr-TR" sz="2000" b="1" u="none" strike="noStrike" dirty="0">
                          <a:effectLst/>
                        </a:rPr>
                        <a:t>NO</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b="1" u="none" strike="noStrike" dirty="0">
                          <a:effectLst/>
                        </a:rPr>
                        <a:t>DERSLER</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DERS</a:t>
                      </a:r>
                      <a:br>
                        <a:rPr lang="tr-TR" sz="2000" u="none" strike="noStrike">
                          <a:effectLst/>
                        </a:rPr>
                      </a:br>
                      <a:r>
                        <a:rPr lang="tr-TR" sz="2000" u="none" strike="noStrike">
                          <a:effectLst/>
                        </a:rPr>
                        <a:t>BAŞLAMA</a:t>
                      </a:r>
                      <a:br>
                        <a:rPr lang="tr-TR" sz="2000" u="none" strike="noStrike">
                          <a:effectLst/>
                        </a:rPr>
                      </a:br>
                      <a:r>
                        <a:rPr lang="tr-TR" sz="2000" u="none" strike="noStrike">
                          <a:effectLst/>
                        </a:rPr>
                        <a:t>NOSU</a:t>
                      </a:r>
                      <a:endParaRPr lang="tr-TR" sz="2000" b="1"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DERS</a:t>
                      </a:r>
                      <a:br>
                        <a:rPr lang="tr-TR" sz="2000" u="none" strike="noStrike">
                          <a:effectLst/>
                        </a:rPr>
                      </a:br>
                      <a:r>
                        <a:rPr lang="tr-TR" sz="2000" u="none" strike="noStrike">
                          <a:effectLst/>
                        </a:rPr>
                        <a:t>BİTİŞ</a:t>
                      </a:r>
                      <a:br>
                        <a:rPr lang="tr-TR" sz="2000" u="none" strike="noStrike">
                          <a:effectLst/>
                        </a:rPr>
                      </a:br>
                      <a:r>
                        <a:rPr lang="tr-TR" sz="2000" u="none" strike="noStrike">
                          <a:effectLst/>
                        </a:rPr>
                        <a:t>NOSU</a:t>
                      </a:r>
                      <a:endParaRPr lang="tr-TR" sz="2000" b="1"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a:effectLst/>
                        </a:rPr>
                        <a:t>SORULARIN</a:t>
                      </a:r>
                      <a:br>
                        <a:rPr lang="tr-TR" sz="2000" u="none" strike="noStrike" dirty="0">
                          <a:effectLst/>
                        </a:rPr>
                      </a:br>
                      <a:r>
                        <a:rPr lang="tr-TR" sz="2000" u="none" strike="noStrike" dirty="0">
                          <a:effectLst/>
                        </a:rPr>
                        <a:t>DERSLERE</a:t>
                      </a:r>
                      <a:br>
                        <a:rPr lang="tr-TR" sz="2000" u="none" strike="noStrike" dirty="0">
                          <a:effectLst/>
                        </a:rPr>
                      </a:br>
                      <a:r>
                        <a:rPr lang="tr-TR" sz="2000" u="none" strike="noStrike" dirty="0">
                          <a:effectLst/>
                        </a:rPr>
                        <a:t>DAĞILIMI</a:t>
                      </a:r>
                      <a:endParaRPr lang="tr-TR" sz="2000" b="1"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BAŞARI</a:t>
                      </a:r>
                      <a:br>
                        <a:rPr lang="tr-TR" sz="2000" u="none" strike="noStrike">
                          <a:effectLst/>
                        </a:rPr>
                      </a:br>
                      <a:r>
                        <a:rPr lang="tr-TR" sz="2000" u="none" strike="noStrike">
                          <a:effectLst/>
                        </a:rPr>
                        <a:t>DURUMU</a:t>
                      </a:r>
                      <a:br>
                        <a:rPr lang="tr-TR" sz="2000" u="none" strike="noStrike">
                          <a:effectLst/>
                        </a:rPr>
                      </a:br>
                      <a:r>
                        <a:rPr lang="tr-TR" sz="2000" u="none" strike="noStrike">
                          <a:effectLst/>
                        </a:rPr>
                        <a:t>ORTALAMA</a:t>
                      </a:r>
                      <a:endParaRPr lang="tr-TR" sz="2000" b="1"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BAŞARI</a:t>
                      </a:r>
                      <a:br>
                        <a:rPr lang="tr-TR" sz="2000" u="none" strike="noStrike">
                          <a:effectLst/>
                        </a:rPr>
                      </a:br>
                      <a:r>
                        <a:rPr lang="tr-TR" sz="2000" u="none" strike="noStrike">
                          <a:effectLst/>
                        </a:rPr>
                        <a:t>DURUMU</a:t>
                      </a:r>
                      <a:br>
                        <a:rPr lang="tr-TR" sz="2000" u="none" strike="noStrike">
                          <a:effectLst/>
                        </a:rPr>
                      </a:br>
                      <a:r>
                        <a:rPr lang="tr-TR" sz="2000" u="none" strike="noStrike">
                          <a:effectLst/>
                        </a:rPr>
                        <a:t>( % )</a:t>
                      </a:r>
                      <a:endParaRPr lang="tr-TR" sz="2000" b="1" i="0" u="none" strike="noStrike">
                        <a:effectLst/>
                        <a:latin typeface="Times New Roman" panose="02020603050405020304" pitchFamily="18" charset="0"/>
                      </a:endParaRPr>
                    </a:p>
                  </a:txBody>
                  <a:tcPr marL="5611" marR="5611" marT="5611" marB="0" anchor="ctr"/>
                </a:tc>
                <a:extLst>
                  <a:ext uri="{0D108BD9-81ED-4DB2-BD59-A6C34878D82A}">
                    <a16:rowId xmlns:a16="http://schemas.microsoft.com/office/drawing/2014/main" val="3432451938"/>
                  </a:ext>
                </a:extLst>
              </a:tr>
              <a:tr h="351871">
                <a:tc>
                  <a:txBody>
                    <a:bodyPr/>
                    <a:lstStyle/>
                    <a:p>
                      <a:pPr algn="ctr" fontAlgn="ctr"/>
                      <a:r>
                        <a:rPr lang="tr-TR" sz="2000" b="1" u="none" strike="noStrike" dirty="0">
                          <a:effectLst/>
                        </a:rPr>
                        <a:t>1</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Çocuk Sağlığı ve Hastalıkları</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1</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7</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a:effectLst/>
                        </a:rPr>
                        <a:t>7</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5,42</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60,58</a:t>
                      </a:r>
                      <a:endParaRPr lang="tr-TR" sz="2000" b="0" i="0" u="none" strike="noStrike" dirty="0">
                        <a:effectLst/>
                        <a:latin typeface="Times New Roman" panose="02020603050405020304" pitchFamily="18" charset="0"/>
                      </a:endParaRPr>
                    </a:p>
                  </a:txBody>
                  <a:tcPr marL="5611" marR="5611" marT="5611" marB="0" anchor="ctr"/>
                </a:tc>
                <a:extLst>
                  <a:ext uri="{0D108BD9-81ED-4DB2-BD59-A6C34878D82A}">
                    <a16:rowId xmlns:a16="http://schemas.microsoft.com/office/drawing/2014/main" val="2035374261"/>
                  </a:ext>
                </a:extLst>
              </a:tr>
              <a:tr h="351871">
                <a:tc>
                  <a:txBody>
                    <a:bodyPr/>
                    <a:lstStyle/>
                    <a:p>
                      <a:pPr algn="ctr" fontAlgn="ctr"/>
                      <a:r>
                        <a:rPr lang="tr-TR" sz="2000" b="1" u="none" strike="noStrike">
                          <a:effectLst/>
                        </a:rPr>
                        <a:t>2</a:t>
                      </a:r>
                      <a:endParaRPr lang="tr-TR" sz="2000" b="1" i="0" u="none" strike="noStrike">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Tıbbi Mikrobiyoloji</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8</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18</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a:effectLst/>
                        </a:rPr>
                        <a:t>11</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9,84</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89,47</a:t>
                      </a:r>
                      <a:endParaRPr lang="tr-TR" sz="2000" b="0" i="0" u="none" strike="noStrike" dirty="0">
                        <a:effectLst/>
                        <a:latin typeface="Times New Roman" panose="02020603050405020304" pitchFamily="18" charset="0"/>
                      </a:endParaRPr>
                    </a:p>
                  </a:txBody>
                  <a:tcPr marL="5611" marR="5611" marT="5611" marB="0" anchor="ctr">
                    <a:solidFill>
                      <a:srgbClr val="FFC000"/>
                    </a:solidFill>
                  </a:tcPr>
                </a:tc>
                <a:extLst>
                  <a:ext uri="{0D108BD9-81ED-4DB2-BD59-A6C34878D82A}">
                    <a16:rowId xmlns:a16="http://schemas.microsoft.com/office/drawing/2014/main" val="377421413"/>
                  </a:ext>
                </a:extLst>
              </a:tr>
              <a:tr h="351871">
                <a:tc>
                  <a:txBody>
                    <a:bodyPr/>
                    <a:lstStyle/>
                    <a:p>
                      <a:pPr algn="ctr" fontAlgn="ctr"/>
                      <a:r>
                        <a:rPr lang="tr-TR" sz="2000" b="1" u="none" strike="noStrike">
                          <a:effectLst/>
                        </a:rPr>
                        <a:t>3</a:t>
                      </a:r>
                      <a:endParaRPr lang="tr-TR" sz="2000" b="1" i="0" u="none" strike="noStrike">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Nükleer Tıp</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19</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20</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a:effectLst/>
                        </a:rPr>
                        <a:t>2</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1,31</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65,86</a:t>
                      </a:r>
                      <a:endParaRPr lang="tr-TR" sz="2000" b="0" i="0" u="none" strike="noStrike" dirty="0">
                        <a:effectLst/>
                        <a:latin typeface="Times New Roman" panose="02020603050405020304" pitchFamily="18" charset="0"/>
                      </a:endParaRPr>
                    </a:p>
                  </a:txBody>
                  <a:tcPr marL="5611" marR="5611" marT="5611" marB="0" anchor="ctr"/>
                </a:tc>
                <a:extLst>
                  <a:ext uri="{0D108BD9-81ED-4DB2-BD59-A6C34878D82A}">
                    <a16:rowId xmlns:a16="http://schemas.microsoft.com/office/drawing/2014/main" val="2864140793"/>
                  </a:ext>
                </a:extLst>
              </a:tr>
              <a:tr h="351871">
                <a:tc>
                  <a:txBody>
                    <a:bodyPr/>
                    <a:lstStyle/>
                    <a:p>
                      <a:pPr algn="ctr" fontAlgn="ctr"/>
                      <a:r>
                        <a:rPr lang="tr-TR" sz="2000" b="1" u="none" strike="noStrike">
                          <a:effectLst/>
                        </a:rPr>
                        <a:t>4</a:t>
                      </a:r>
                      <a:endParaRPr lang="tr-TR" sz="2000" b="1" i="0" u="none" strike="noStrike">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Tıbbi Patoloji</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21</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38</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a:effectLst/>
                        </a:rPr>
                        <a:t>18</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13,11</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72,83</a:t>
                      </a:r>
                      <a:endParaRPr lang="tr-TR" sz="2000" b="0" i="0" u="none" strike="noStrike" dirty="0">
                        <a:effectLst/>
                        <a:latin typeface="Times New Roman" panose="02020603050405020304" pitchFamily="18" charset="0"/>
                      </a:endParaRPr>
                    </a:p>
                  </a:txBody>
                  <a:tcPr marL="5611" marR="5611" marT="5611" marB="0" anchor="ctr"/>
                </a:tc>
                <a:extLst>
                  <a:ext uri="{0D108BD9-81ED-4DB2-BD59-A6C34878D82A}">
                    <a16:rowId xmlns:a16="http://schemas.microsoft.com/office/drawing/2014/main" val="3195989058"/>
                  </a:ext>
                </a:extLst>
              </a:tr>
              <a:tr h="351871">
                <a:tc>
                  <a:txBody>
                    <a:bodyPr/>
                    <a:lstStyle/>
                    <a:p>
                      <a:pPr algn="ctr" fontAlgn="ctr"/>
                      <a:r>
                        <a:rPr lang="tr-TR" sz="2000" b="1" u="none" strike="noStrike">
                          <a:effectLst/>
                        </a:rPr>
                        <a:t>5</a:t>
                      </a:r>
                      <a:endParaRPr lang="tr-TR" sz="2000" b="1" i="0" u="none" strike="noStrike">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Tıbbi Farmakoloji</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39</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59</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a:effectLst/>
                        </a:rPr>
                        <a:t>21</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12,36</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58,89</a:t>
                      </a:r>
                      <a:endParaRPr lang="tr-TR" sz="2000" b="0" i="0" u="none" strike="noStrike" dirty="0">
                        <a:effectLst/>
                        <a:latin typeface="Times New Roman" panose="02020603050405020304" pitchFamily="18" charset="0"/>
                      </a:endParaRPr>
                    </a:p>
                  </a:txBody>
                  <a:tcPr marL="5611" marR="5611" marT="5611" marB="0" anchor="ctr"/>
                </a:tc>
                <a:extLst>
                  <a:ext uri="{0D108BD9-81ED-4DB2-BD59-A6C34878D82A}">
                    <a16:rowId xmlns:a16="http://schemas.microsoft.com/office/drawing/2014/main" val="1635977824"/>
                  </a:ext>
                </a:extLst>
              </a:tr>
              <a:tr h="351871">
                <a:tc>
                  <a:txBody>
                    <a:bodyPr/>
                    <a:lstStyle/>
                    <a:p>
                      <a:pPr algn="ctr" fontAlgn="ctr"/>
                      <a:r>
                        <a:rPr lang="tr-TR" sz="2000" b="1" u="none" strike="noStrike">
                          <a:effectLst/>
                        </a:rPr>
                        <a:t>6</a:t>
                      </a:r>
                      <a:endParaRPr lang="tr-TR" sz="2000" b="1" i="0" u="none" strike="noStrike">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Probleme Dayalı Öğrenim (PDÖ)</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60</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64</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b="0" i="0" u="none" strike="noStrike" dirty="0" smtClean="0">
                          <a:effectLst/>
                          <a:latin typeface="+mn-lt"/>
                        </a:rPr>
                        <a:t>5</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1,94</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64,76</a:t>
                      </a:r>
                      <a:endParaRPr lang="tr-TR" sz="2000" b="0" i="0" u="none" strike="noStrike" dirty="0">
                        <a:effectLst/>
                        <a:latin typeface="Times New Roman" panose="02020603050405020304" pitchFamily="18" charset="0"/>
                      </a:endParaRPr>
                    </a:p>
                  </a:txBody>
                  <a:tcPr marL="5611" marR="5611" marT="5611" marB="0" anchor="ctr"/>
                </a:tc>
                <a:extLst>
                  <a:ext uri="{0D108BD9-81ED-4DB2-BD59-A6C34878D82A}">
                    <a16:rowId xmlns:a16="http://schemas.microsoft.com/office/drawing/2014/main" val="3972536555"/>
                  </a:ext>
                </a:extLst>
              </a:tr>
              <a:tr h="351871">
                <a:tc>
                  <a:txBody>
                    <a:bodyPr/>
                    <a:lstStyle/>
                    <a:p>
                      <a:pPr algn="ctr" fontAlgn="ctr"/>
                      <a:r>
                        <a:rPr lang="tr-TR" sz="2000" b="1" u="none" strike="noStrike">
                          <a:effectLst/>
                        </a:rPr>
                        <a:t>7</a:t>
                      </a:r>
                      <a:endParaRPr lang="tr-TR" sz="2000" b="1" i="0" u="none" strike="noStrike">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Göğüs Cerrahisi </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65</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69</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a:effectLst/>
                        </a:rPr>
                        <a:t>5</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4,78</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95,62</a:t>
                      </a:r>
                      <a:endParaRPr lang="tr-TR" sz="2000" b="0" i="0" u="none" strike="noStrike" dirty="0">
                        <a:effectLst/>
                        <a:latin typeface="Times New Roman" panose="02020603050405020304" pitchFamily="18" charset="0"/>
                      </a:endParaRPr>
                    </a:p>
                  </a:txBody>
                  <a:tcPr marL="5611" marR="5611" marT="5611" marB="0" anchor="ctr">
                    <a:solidFill>
                      <a:srgbClr val="92D050"/>
                    </a:solidFill>
                  </a:tcPr>
                </a:tc>
                <a:extLst>
                  <a:ext uri="{0D108BD9-81ED-4DB2-BD59-A6C34878D82A}">
                    <a16:rowId xmlns:a16="http://schemas.microsoft.com/office/drawing/2014/main" val="3134109139"/>
                  </a:ext>
                </a:extLst>
              </a:tr>
              <a:tr h="351871">
                <a:tc>
                  <a:txBody>
                    <a:bodyPr/>
                    <a:lstStyle/>
                    <a:p>
                      <a:pPr algn="ctr" fontAlgn="ctr"/>
                      <a:r>
                        <a:rPr lang="tr-TR" sz="2000" b="1" u="none" strike="noStrike">
                          <a:effectLst/>
                        </a:rPr>
                        <a:t>8</a:t>
                      </a:r>
                      <a:endParaRPr lang="tr-TR" sz="2000" b="1" i="0" u="none" strike="noStrike">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Kulak Burun ve Boğaz Hastalıkları</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70</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71</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a:effectLst/>
                        </a:rPr>
                        <a:t>2</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0,53</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26,54</a:t>
                      </a:r>
                      <a:endParaRPr lang="tr-TR" sz="2000" b="0" i="0" u="none" strike="noStrike" dirty="0">
                        <a:effectLst/>
                        <a:latin typeface="Times New Roman" panose="02020603050405020304" pitchFamily="18" charset="0"/>
                      </a:endParaRPr>
                    </a:p>
                  </a:txBody>
                  <a:tcPr marL="5611" marR="5611" marT="5611" marB="0" anchor="ctr"/>
                </a:tc>
                <a:extLst>
                  <a:ext uri="{0D108BD9-81ED-4DB2-BD59-A6C34878D82A}">
                    <a16:rowId xmlns:a16="http://schemas.microsoft.com/office/drawing/2014/main" val="2881526882"/>
                  </a:ext>
                </a:extLst>
              </a:tr>
              <a:tr h="351871">
                <a:tc>
                  <a:txBody>
                    <a:bodyPr/>
                    <a:lstStyle/>
                    <a:p>
                      <a:pPr algn="ctr" fontAlgn="ctr"/>
                      <a:r>
                        <a:rPr lang="tr-TR" sz="2000" b="1" u="none" strike="noStrike">
                          <a:effectLst/>
                        </a:rPr>
                        <a:t>9</a:t>
                      </a:r>
                      <a:endParaRPr lang="tr-TR" sz="2000" b="1" i="0" u="none" strike="noStrike">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Göğüs Hastalıkları</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72</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77</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a:effectLst/>
                        </a:rPr>
                        <a:t>6</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3,67</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61,32</a:t>
                      </a:r>
                      <a:endParaRPr lang="tr-TR" sz="2000" b="0" i="0" u="none" strike="noStrike" dirty="0">
                        <a:effectLst/>
                        <a:latin typeface="Times New Roman" panose="02020603050405020304" pitchFamily="18" charset="0"/>
                      </a:endParaRPr>
                    </a:p>
                  </a:txBody>
                  <a:tcPr marL="5611" marR="5611" marT="5611" marB="0" anchor="ctr"/>
                </a:tc>
                <a:extLst>
                  <a:ext uri="{0D108BD9-81ED-4DB2-BD59-A6C34878D82A}">
                    <a16:rowId xmlns:a16="http://schemas.microsoft.com/office/drawing/2014/main" val="772699778"/>
                  </a:ext>
                </a:extLst>
              </a:tr>
              <a:tr h="351871">
                <a:tc>
                  <a:txBody>
                    <a:bodyPr/>
                    <a:lstStyle/>
                    <a:p>
                      <a:pPr algn="ctr" fontAlgn="ctr"/>
                      <a:r>
                        <a:rPr lang="tr-TR" sz="2000" b="1" u="none" strike="noStrike">
                          <a:effectLst/>
                        </a:rPr>
                        <a:t>10</a:t>
                      </a:r>
                      <a:endParaRPr lang="tr-TR" sz="2000" b="1" i="0" u="none" strike="noStrike">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Acil Tıp + Enfeksiyon </a:t>
                      </a:r>
                      <a:r>
                        <a:rPr lang="tr-TR" sz="2000" b="1" u="none" strike="noStrike" dirty="0" err="1">
                          <a:effectLst/>
                        </a:rPr>
                        <a:t>Hast</a:t>
                      </a:r>
                      <a:r>
                        <a:rPr lang="tr-TR" sz="2000" b="1" u="none" strike="noStrike" dirty="0">
                          <a:effectLst/>
                        </a:rPr>
                        <a:t>. + Radyoloji</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78</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80</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3</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2,20</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73,35</a:t>
                      </a:r>
                      <a:endParaRPr lang="tr-TR" sz="2000" b="0" i="0" u="none" strike="noStrike" dirty="0">
                        <a:effectLst/>
                        <a:latin typeface="Times New Roman" panose="02020603050405020304" pitchFamily="18" charset="0"/>
                      </a:endParaRPr>
                    </a:p>
                  </a:txBody>
                  <a:tcPr marL="5611" marR="5611" marT="5611" marB="0" anchor="ctr"/>
                </a:tc>
                <a:extLst>
                  <a:ext uri="{0D108BD9-81ED-4DB2-BD59-A6C34878D82A}">
                    <a16:rowId xmlns:a16="http://schemas.microsoft.com/office/drawing/2014/main" val="1410731460"/>
                  </a:ext>
                </a:extLst>
              </a:tr>
              <a:tr h="351871">
                <a:tc>
                  <a:txBody>
                    <a:bodyPr/>
                    <a:lstStyle/>
                    <a:p>
                      <a:pPr algn="ctr" fontAlgn="ctr"/>
                      <a:r>
                        <a:rPr lang="tr-TR" sz="2000" b="1" u="none" strike="noStrike">
                          <a:effectLst/>
                        </a:rPr>
                        <a:t>11</a:t>
                      </a:r>
                      <a:endParaRPr lang="tr-TR" sz="2000" b="1" i="0" u="none" strike="noStrike">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Kardiyoloji</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81</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93</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13</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9,01</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69,36</a:t>
                      </a:r>
                      <a:endParaRPr lang="tr-TR" sz="2000" b="0" i="0" u="none" strike="noStrike" dirty="0">
                        <a:effectLst/>
                        <a:latin typeface="Times New Roman" panose="02020603050405020304" pitchFamily="18" charset="0"/>
                      </a:endParaRPr>
                    </a:p>
                  </a:txBody>
                  <a:tcPr marL="5611" marR="5611" marT="5611" marB="0" anchor="ctr"/>
                </a:tc>
                <a:extLst>
                  <a:ext uri="{0D108BD9-81ED-4DB2-BD59-A6C34878D82A}">
                    <a16:rowId xmlns:a16="http://schemas.microsoft.com/office/drawing/2014/main" val="3737719793"/>
                  </a:ext>
                </a:extLst>
              </a:tr>
              <a:tr h="351871">
                <a:tc>
                  <a:txBody>
                    <a:bodyPr/>
                    <a:lstStyle/>
                    <a:p>
                      <a:pPr algn="ctr" fontAlgn="ctr"/>
                      <a:r>
                        <a:rPr lang="tr-TR" sz="2000" b="1" u="none" strike="noStrike">
                          <a:effectLst/>
                        </a:rPr>
                        <a:t>12</a:t>
                      </a:r>
                      <a:endParaRPr lang="tr-TR" sz="2000" b="1" i="0" u="none" strike="noStrike">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l" fontAlgn="ctr"/>
                      <a:r>
                        <a:rPr lang="tr-TR" sz="2000" b="1" u="none" strike="noStrike" dirty="0">
                          <a:effectLst/>
                        </a:rPr>
                        <a:t>Probleme Dayalı Öğrenim (PDÖ) (Pratik)</a:t>
                      </a:r>
                      <a:endParaRPr lang="tr-TR" sz="2000" b="1" i="0" u="none" strike="noStrike" dirty="0">
                        <a:effectLst/>
                        <a:latin typeface="Times New Roman" panose="02020603050405020304" pitchFamily="18" charset="0"/>
                      </a:endParaRPr>
                    </a:p>
                  </a:txBody>
                  <a:tcPr marL="5611" marR="5611" marT="5611" marB="0" anchor="ctr">
                    <a:solidFill>
                      <a:schemeClr val="accent1">
                        <a:lumMod val="75000"/>
                      </a:schemeClr>
                    </a:solidFill>
                  </a:tcPr>
                </a:tc>
                <a:tc>
                  <a:txBody>
                    <a:bodyPr/>
                    <a:lstStyle/>
                    <a:p>
                      <a:pPr algn="ctr" fontAlgn="ctr"/>
                      <a:r>
                        <a:rPr lang="tr-TR" sz="2000" u="none" strike="noStrike">
                          <a:effectLst/>
                        </a:rPr>
                        <a:t> </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 </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a:effectLst/>
                        </a:rPr>
                        <a:t>7</a:t>
                      </a:r>
                      <a:endParaRPr lang="tr-TR" sz="2000" b="0" i="0" u="none" strike="noStrike">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4,83</a:t>
                      </a:r>
                      <a:endParaRPr lang="tr-TR" sz="2000" b="0" i="0" u="none" strike="noStrike" dirty="0">
                        <a:effectLst/>
                        <a:latin typeface="Times New Roman" panose="02020603050405020304" pitchFamily="18" charset="0"/>
                      </a:endParaRPr>
                    </a:p>
                  </a:txBody>
                  <a:tcPr marL="5611" marR="5611" marT="5611" marB="0" anchor="ctr"/>
                </a:tc>
                <a:tc>
                  <a:txBody>
                    <a:bodyPr/>
                    <a:lstStyle/>
                    <a:p>
                      <a:pPr algn="ctr" fontAlgn="ctr"/>
                      <a:r>
                        <a:rPr lang="tr-TR" sz="2000" u="none" strike="noStrike" dirty="0" smtClean="0">
                          <a:effectLst/>
                        </a:rPr>
                        <a:t>69,12</a:t>
                      </a:r>
                      <a:endParaRPr lang="tr-TR" sz="2000" b="0" i="0" u="none" strike="noStrike" dirty="0">
                        <a:effectLst/>
                        <a:latin typeface="Times New Roman" panose="02020603050405020304" pitchFamily="18" charset="0"/>
                      </a:endParaRPr>
                    </a:p>
                  </a:txBody>
                  <a:tcPr marL="5611" marR="5611" marT="5611" marB="0" anchor="ctr"/>
                </a:tc>
                <a:extLst>
                  <a:ext uri="{0D108BD9-81ED-4DB2-BD59-A6C34878D82A}">
                    <a16:rowId xmlns:a16="http://schemas.microsoft.com/office/drawing/2014/main" val="69767131"/>
                  </a:ext>
                </a:extLst>
              </a:tr>
            </a:tbl>
          </a:graphicData>
        </a:graphic>
      </p:graphicFrame>
    </p:spTree>
    <p:extLst>
      <p:ext uri="{BB962C8B-B14F-4D97-AF65-F5344CB8AC3E}">
        <p14:creationId xmlns:p14="http://schemas.microsoft.com/office/powerpoint/2010/main" val="3341479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636634402"/>
              </p:ext>
            </p:extLst>
          </p:nvPr>
        </p:nvGraphicFramePr>
        <p:xfrm>
          <a:off x="697586" y="301656"/>
          <a:ext cx="10935092" cy="6180643"/>
        </p:xfrm>
        <a:graphic>
          <a:graphicData uri="http://schemas.openxmlformats.org/drawingml/2006/table">
            <a:tbl>
              <a:tblPr>
                <a:tableStyleId>{5C22544A-7EE6-4342-B048-85BDC9FD1C3A}</a:tableStyleId>
              </a:tblPr>
              <a:tblGrid>
                <a:gridCol w="1706249">
                  <a:extLst>
                    <a:ext uri="{9D8B030D-6E8A-4147-A177-3AD203B41FA5}">
                      <a16:colId xmlns:a16="http://schemas.microsoft.com/office/drawing/2014/main" val="300456758"/>
                    </a:ext>
                  </a:extLst>
                </a:gridCol>
                <a:gridCol w="1418063">
                  <a:extLst>
                    <a:ext uri="{9D8B030D-6E8A-4147-A177-3AD203B41FA5}">
                      <a16:colId xmlns:a16="http://schemas.microsoft.com/office/drawing/2014/main" val="4089133614"/>
                    </a:ext>
                  </a:extLst>
                </a:gridCol>
                <a:gridCol w="1562156">
                  <a:extLst>
                    <a:ext uri="{9D8B030D-6E8A-4147-A177-3AD203B41FA5}">
                      <a16:colId xmlns:a16="http://schemas.microsoft.com/office/drawing/2014/main" val="2173298638"/>
                    </a:ext>
                  </a:extLst>
                </a:gridCol>
                <a:gridCol w="1562156">
                  <a:extLst>
                    <a:ext uri="{9D8B030D-6E8A-4147-A177-3AD203B41FA5}">
                      <a16:colId xmlns:a16="http://schemas.microsoft.com/office/drawing/2014/main" val="3376787392"/>
                    </a:ext>
                  </a:extLst>
                </a:gridCol>
                <a:gridCol w="1562156">
                  <a:extLst>
                    <a:ext uri="{9D8B030D-6E8A-4147-A177-3AD203B41FA5}">
                      <a16:colId xmlns:a16="http://schemas.microsoft.com/office/drawing/2014/main" val="1416301404"/>
                    </a:ext>
                  </a:extLst>
                </a:gridCol>
                <a:gridCol w="1562156">
                  <a:extLst>
                    <a:ext uri="{9D8B030D-6E8A-4147-A177-3AD203B41FA5}">
                      <a16:colId xmlns:a16="http://schemas.microsoft.com/office/drawing/2014/main" val="2284069150"/>
                    </a:ext>
                  </a:extLst>
                </a:gridCol>
                <a:gridCol w="1562156">
                  <a:extLst>
                    <a:ext uri="{9D8B030D-6E8A-4147-A177-3AD203B41FA5}">
                      <a16:colId xmlns:a16="http://schemas.microsoft.com/office/drawing/2014/main" val="2437818186"/>
                    </a:ext>
                  </a:extLst>
                </a:gridCol>
              </a:tblGrid>
              <a:tr h="427473">
                <a:tc gridSpan="7">
                  <a:txBody>
                    <a:bodyPr/>
                    <a:lstStyle/>
                    <a:p>
                      <a:pPr algn="ctr" fontAlgn="ctr"/>
                      <a:r>
                        <a:rPr lang="tr-TR" sz="1800" b="1" u="none" strike="noStrike" dirty="0">
                          <a:effectLst/>
                        </a:rPr>
                        <a:t>BARAJA TAKILAN ÖĞRENCİ SAYISI (DERS GRUPLARINA GÖRE)</a:t>
                      </a:r>
                      <a:endParaRPr lang="tr-TR" sz="18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247405880"/>
                  </a:ext>
                </a:extLst>
              </a:tr>
              <a:tr h="513632">
                <a:tc>
                  <a:txBody>
                    <a:bodyPr/>
                    <a:lstStyle/>
                    <a:p>
                      <a:pPr algn="ctr" fontAlgn="ctr"/>
                      <a:r>
                        <a:rPr lang="tr-TR" sz="2000" b="1" u="none" strike="noStrike" dirty="0">
                          <a:effectLst/>
                        </a:rPr>
                        <a:t>SINAV-DERS ADI</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Çocuk Sağlığı ve Hastalıkları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Tıbbi Mikrobiyoloji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Nükleer Tıp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Tıbbi Patoloji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Tıbbi Farmakoloji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Probleme Dayalı Öğrenim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extLst>
                  <a:ext uri="{0D108BD9-81ED-4DB2-BD59-A6C34878D82A}">
                    <a16:rowId xmlns:a16="http://schemas.microsoft.com/office/drawing/2014/main" val="398089114"/>
                  </a:ext>
                </a:extLst>
              </a:tr>
              <a:tr h="513632">
                <a:tc>
                  <a:txBody>
                    <a:bodyPr/>
                    <a:lstStyle/>
                    <a:p>
                      <a:pPr algn="ctr" fontAlgn="ctr"/>
                      <a:r>
                        <a:rPr lang="tr-TR" sz="2000" b="1" u="none" strike="noStrike" dirty="0">
                          <a:effectLst/>
                        </a:rPr>
                        <a:t>Uygulama Türü</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1800" u="none" strike="noStrike" dirty="0">
                          <a:effectLst/>
                        </a:rPr>
                        <a:t>Teorik</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Teorik</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Teorik</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Teorik</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Teorik</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a:effectLst/>
                        </a:rPr>
                        <a:t>Teorik</a:t>
                      </a:r>
                      <a:endParaRPr lang="tr-TR" sz="1800" b="0" i="0" u="none" strike="noStrike">
                        <a:effectLst/>
                        <a:latin typeface="Arial Tur" panose="020B0604020202020204" pitchFamily="34" charset="0"/>
                      </a:endParaRPr>
                    </a:p>
                  </a:txBody>
                  <a:tcPr marL="0" marR="0" marT="0" marB="0" anchor="ctr"/>
                </a:tc>
                <a:extLst>
                  <a:ext uri="{0D108BD9-81ED-4DB2-BD59-A6C34878D82A}">
                    <a16:rowId xmlns:a16="http://schemas.microsoft.com/office/drawing/2014/main" val="1523334420"/>
                  </a:ext>
                </a:extLst>
              </a:tr>
              <a:tr h="427473">
                <a:tc>
                  <a:txBody>
                    <a:bodyPr/>
                    <a:lstStyle/>
                    <a:p>
                      <a:pPr algn="ctr" fontAlgn="ctr"/>
                      <a:r>
                        <a:rPr lang="tr-TR" sz="2000" b="1" u="none" strike="noStrike" dirty="0">
                          <a:effectLst/>
                        </a:rPr>
                        <a:t>Not Değeri</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1800" u="none" strike="noStrike" dirty="0">
                          <a:effectLst/>
                        </a:rPr>
                        <a:t>7</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a:effectLst/>
                        </a:rPr>
                        <a:t>11</a:t>
                      </a:r>
                      <a:endParaRPr lang="tr-TR" sz="1800" b="0" i="0" u="none" strike="noStrike">
                        <a:effectLst/>
                        <a:latin typeface="Arial Tur" panose="020B0604020202020204" pitchFamily="34" charset="0"/>
                      </a:endParaRPr>
                    </a:p>
                  </a:txBody>
                  <a:tcPr marL="0" marR="0" marT="0" marB="0" anchor="ctr"/>
                </a:tc>
                <a:tc>
                  <a:txBody>
                    <a:bodyPr/>
                    <a:lstStyle/>
                    <a:p>
                      <a:pPr algn="ctr" fontAlgn="ctr"/>
                      <a:r>
                        <a:rPr lang="tr-TR" sz="1800" u="none" strike="noStrike">
                          <a:effectLst/>
                        </a:rPr>
                        <a:t>2</a:t>
                      </a:r>
                      <a:endParaRPr lang="tr-TR" sz="1800" b="0" i="0" u="none" strike="noStrike">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18</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21</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a:effectLst/>
                        </a:rPr>
                        <a:t>5</a:t>
                      </a:r>
                      <a:endParaRPr lang="tr-TR" sz="1800" b="0" i="0" u="none" strike="noStrike">
                        <a:effectLst/>
                        <a:latin typeface="Arial Tur" panose="020B0604020202020204" pitchFamily="34" charset="0"/>
                      </a:endParaRPr>
                    </a:p>
                  </a:txBody>
                  <a:tcPr marL="0" marR="0" marT="0" marB="0" anchor="ctr"/>
                </a:tc>
                <a:extLst>
                  <a:ext uri="{0D108BD9-81ED-4DB2-BD59-A6C34878D82A}">
                    <a16:rowId xmlns:a16="http://schemas.microsoft.com/office/drawing/2014/main" val="2026402885"/>
                  </a:ext>
                </a:extLst>
              </a:tr>
              <a:tr h="513632">
                <a:tc>
                  <a:txBody>
                    <a:bodyPr/>
                    <a:lstStyle/>
                    <a:p>
                      <a:pPr algn="ctr" fontAlgn="ctr"/>
                      <a:r>
                        <a:rPr lang="tr-TR" sz="2000" b="1" u="none" strike="noStrike" dirty="0">
                          <a:effectLst/>
                        </a:rPr>
                        <a:t>Değerlendirme Türü</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1800" u="none" strike="noStrike" dirty="0">
                          <a:effectLst/>
                        </a:rPr>
                        <a:t>Soru</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a:effectLst/>
                        </a:rPr>
                        <a:t>Soru</a:t>
                      </a:r>
                      <a:endParaRPr lang="tr-TR" sz="1800" b="0" i="0" u="none" strike="noStrike">
                        <a:effectLst/>
                        <a:latin typeface="Arial Tur" panose="020B0604020202020204" pitchFamily="34" charset="0"/>
                      </a:endParaRPr>
                    </a:p>
                  </a:txBody>
                  <a:tcPr marL="0" marR="0" marT="0" marB="0" anchor="ctr"/>
                </a:tc>
                <a:tc>
                  <a:txBody>
                    <a:bodyPr/>
                    <a:lstStyle/>
                    <a:p>
                      <a:pPr algn="ctr" fontAlgn="ctr"/>
                      <a:r>
                        <a:rPr lang="tr-TR" sz="1800" u="none" strike="noStrike">
                          <a:effectLst/>
                        </a:rPr>
                        <a:t>Soru</a:t>
                      </a:r>
                      <a:endParaRPr lang="tr-TR" sz="1800" b="0" i="0" u="none" strike="noStrike">
                        <a:effectLst/>
                        <a:latin typeface="Arial Tur" panose="020B0604020202020204" pitchFamily="34" charset="0"/>
                      </a:endParaRPr>
                    </a:p>
                  </a:txBody>
                  <a:tcPr marL="0" marR="0" marT="0" marB="0" anchor="ctr"/>
                </a:tc>
                <a:tc>
                  <a:txBody>
                    <a:bodyPr/>
                    <a:lstStyle/>
                    <a:p>
                      <a:pPr algn="ctr" fontAlgn="ctr"/>
                      <a:r>
                        <a:rPr lang="tr-TR" sz="1800" u="none" strike="noStrike">
                          <a:effectLst/>
                        </a:rPr>
                        <a:t>Soru</a:t>
                      </a:r>
                      <a:endParaRPr lang="tr-TR" sz="1800" b="0" i="0" u="none" strike="noStrike">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Soru</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a:effectLst/>
                        </a:rPr>
                        <a:t>Soru</a:t>
                      </a:r>
                      <a:endParaRPr lang="tr-TR" sz="1800" b="0" i="0" u="none" strike="noStrike">
                        <a:effectLst/>
                        <a:latin typeface="Arial Tur" panose="020B0604020202020204" pitchFamily="34" charset="0"/>
                      </a:endParaRPr>
                    </a:p>
                  </a:txBody>
                  <a:tcPr marL="0" marR="0" marT="0" marB="0" anchor="ctr"/>
                </a:tc>
                <a:extLst>
                  <a:ext uri="{0D108BD9-81ED-4DB2-BD59-A6C34878D82A}">
                    <a16:rowId xmlns:a16="http://schemas.microsoft.com/office/drawing/2014/main" val="1162398826"/>
                  </a:ext>
                </a:extLst>
              </a:tr>
              <a:tr h="513632">
                <a:tc>
                  <a:txBody>
                    <a:bodyPr/>
                    <a:lstStyle/>
                    <a:p>
                      <a:pPr algn="ctr" fontAlgn="ctr"/>
                      <a:r>
                        <a:rPr lang="tr-TR" sz="2000" b="1" u="none" strike="noStrike" dirty="0">
                          <a:effectLst/>
                        </a:rPr>
                        <a:t>Öğrenci Sayısı         (%)</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1800" u="none" strike="noStrike" dirty="0">
                          <a:effectLst/>
                        </a:rPr>
                        <a:t>51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 24,18</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6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2,85</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4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 1,9</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4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 1,9</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35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 16,59</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46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 21,81</a:t>
                      </a:r>
                      <a:endParaRPr lang="tr-TR" sz="18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729113935"/>
                  </a:ext>
                </a:extLst>
              </a:tr>
              <a:tr h="693403">
                <a:tc>
                  <a:txBody>
                    <a:bodyPr/>
                    <a:lstStyle/>
                    <a:p>
                      <a:pPr algn="ctr" fontAlgn="ctr"/>
                      <a:r>
                        <a:rPr lang="tr-TR" sz="2000" b="1" u="none" strike="noStrike" dirty="0">
                          <a:effectLst/>
                        </a:rPr>
                        <a:t>SINAV-DERS ADI</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Göğüs Cerrahisi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Kulak Burun ve Boğaz Hastalıkları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Göğüs Hastalıkları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Acil Tıp + Enfeksiyon </a:t>
                      </a:r>
                      <a:r>
                        <a:rPr lang="tr-TR" sz="1800" b="1" u="none" strike="noStrike" dirty="0" err="1">
                          <a:effectLst/>
                        </a:rPr>
                        <a:t>Hast</a:t>
                      </a:r>
                      <a:r>
                        <a:rPr lang="tr-TR" sz="1800" b="1" u="none" strike="noStrike" dirty="0">
                          <a:effectLst/>
                        </a:rPr>
                        <a:t>. + Radyoloji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Kardiyoloji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1800" b="1" u="none" strike="noStrike" dirty="0">
                          <a:effectLst/>
                        </a:rPr>
                        <a:t>Probleme Dayalı Öğrenim </a:t>
                      </a:r>
                      <a:endParaRPr lang="tr-TR" sz="1800" b="1" i="0" u="none" strike="noStrike" dirty="0">
                        <a:effectLst/>
                        <a:latin typeface="Arial Tur" panose="020B0604020202020204" pitchFamily="34" charset="0"/>
                      </a:endParaRPr>
                    </a:p>
                  </a:txBody>
                  <a:tcPr marL="0" marR="0" marT="0" marB="0" anchor="ctr">
                    <a:solidFill>
                      <a:schemeClr val="accent1">
                        <a:lumMod val="75000"/>
                      </a:schemeClr>
                    </a:solidFill>
                  </a:tcPr>
                </a:tc>
                <a:extLst>
                  <a:ext uri="{0D108BD9-81ED-4DB2-BD59-A6C34878D82A}">
                    <a16:rowId xmlns:a16="http://schemas.microsoft.com/office/drawing/2014/main" val="536500663"/>
                  </a:ext>
                </a:extLst>
              </a:tr>
              <a:tr h="513632">
                <a:tc>
                  <a:txBody>
                    <a:bodyPr/>
                    <a:lstStyle/>
                    <a:p>
                      <a:pPr algn="ctr" fontAlgn="ctr"/>
                      <a:r>
                        <a:rPr lang="tr-TR" sz="2000" b="1" u="none" strike="noStrike" dirty="0">
                          <a:effectLst/>
                        </a:rPr>
                        <a:t>Uygulama Türü</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1800" u="none" strike="noStrike" dirty="0">
                          <a:effectLst/>
                        </a:rPr>
                        <a:t>Teorik</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a:effectLst/>
                        </a:rPr>
                        <a:t>Teorik</a:t>
                      </a:r>
                      <a:endParaRPr lang="tr-TR" sz="1800" b="0" i="0" u="none" strike="noStrike">
                        <a:effectLst/>
                        <a:latin typeface="Arial Tur" panose="020B0604020202020204" pitchFamily="34" charset="0"/>
                      </a:endParaRPr>
                    </a:p>
                  </a:txBody>
                  <a:tcPr marL="0" marR="0" marT="0" marB="0" anchor="ctr"/>
                </a:tc>
                <a:tc>
                  <a:txBody>
                    <a:bodyPr/>
                    <a:lstStyle/>
                    <a:p>
                      <a:pPr algn="ctr" fontAlgn="ctr"/>
                      <a:r>
                        <a:rPr lang="tr-TR" sz="1800" u="none" strike="noStrike">
                          <a:effectLst/>
                        </a:rPr>
                        <a:t>Teorik</a:t>
                      </a:r>
                      <a:endParaRPr lang="tr-TR" sz="1800" b="0" i="0" u="none" strike="noStrike">
                        <a:effectLst/>
                        <a:latin typeface="Arial Tur" panose="020B0604020202020204" pitchFamily="34" charset="0"/>
                      </a:endParaRPr>
                    </a:p>
                  </a:txBody>
                  <a:tcPr marL="0" marR="0" marT="0" marB="0" anchor="ctr"/>
                </a:tc>
                <a:tc>
                  <a:txBody>
                    <a:bodyPr/>
                    <a:lstStyle/>
                    <a:p>
                      <a:pPr algn="ctr" fontAlgn="ctr"/>
                      <a:r>
                        <a:rPr lang="tr-TR" sz="1800" u="none" strike="noStrike">
                          <a:effectLst/>
                        </a:rPr>
                        <a:t>Teorik</a:t>
                      </a:r>
                      <a:endParaRPr lang="tr-TR" sz="1800" b="0" i="0" u="none" strike="noStrike">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Teorik</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Pratik</a:t>
                      </a:r>
                      <a:endParaRPr lang="tr-TR" sz="18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388592479"/>
                  </a:ext>
                </a:extLst>
              </a:tr>
              <a:tr h="427473">
                <a:tc>
                  <a:txBody>
                    <a:bodyPr/>
                    <a:lstStyle/>
                    <a:p>
                      <a:pPr algn="ctr" fontAlgn="ctr"/>
                      <a:r>
                        <a:rPr lang="tr-TR" sz="2000" b="1" u="none" strike="noStrike" dirty="0">
                          <a:effectLst/>
                        </a:rPr>
                        <a:t>Not Değeri</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1800" u="none" strike="noStrike" dirty="0">
                          <a:effectLst/>
                        </a:rPr>
                        <a:t>5</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a:effectLst/>
                        </a:rPr>
                        <a:t>2</a:t>
                      </a:r>
                      <a:endParaRPr lang="tr-TR" sz="1800" b="0" i="0" u="none" strike="noStrike">
                        <a:effectLst/>
                        <a:latin typeface="Arial Tur" panose="020B0604020202020204" pitchFamily="34" charset="0"/>
                      </a:endParaRPr>
                    </a:p>
                  </a:txBody>
                  <a:tcPr marL="0" marR="0" marT="0" marB="0" anchor="ctr"/>
                </a:tc>
                <a:tc>
                  <a:txBody>
                    <a:bodyPr/>
                    <a:lstStyle/>
                    <a:p>
                      <a:pPr algn="ctr" fontAlgn="ctr"/>
                      <a:r>
                        <a:rPr lang="tr-TR" sz="1800" u="none" strike="noStrike">
                          <a:effectLst/>
                        </a:rPr>
                        <a:t>6</a:t>
                      </a:r>
                      <a:endParaRPr lang="tr-TR" sz="1800" b="0" i="0" u="none" strike="noStrike">
                        <a:effectLst/>
                        <a:latin typeface="Arial Tur" panose="020B0604020202020204" pitchFamily="34" charset="0"/>
                      </a:endParaRPr>
                    </a:p>
                  </a:txBody>
                  <a:tcPr marL="0" marR="0" marT="0" marB="0" anchor="ctr"/>
                </a:tc>
                <a:tc>
                  <a:txBody>
                    <a:bodyPr/>
                    <a:lstStyle/>
                    <a:p>
                      <a:pPr algn="ctr" fontAlgn="ctr"/>
                      <a:r>
                        <a:rPr lang="tr-TR" sz="1800" u="none" strike="noStrike">
                          <a:effectLst/>
                        </a:rPr>
                        <a:t>3</a:t>
                      </a:r>
                      <a:endParaRPr lang="tr-TR" sz="1800" b="0" i="0" u="none" strike="noStrike">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13</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7</a:t>
                      </a:r>
                      <a:endParaRPr lang="tr-TR" sz="18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3340507685"/>
                  </a:ext>
                </a:extLst>
              </a:tr>
              <a:tr h="513632">
                <a:tc>
                  <a:txBody>
                    <a:bodyPr/>
                    <a:lstStyle/>
                    <a:p>
                      <a:pPr algn="ctr" fontAlgn="ctr"/>
                      <a:r>
                        <a:rPr lang="tr-TR" sz="2000" b="1" u="none" strike="noStrike" dirty="0" smtClean="0">
                          <a:effectLst/>
                        </a:rPr>
                        <a:t>Değerlendirme </a:t>
                      </a:r>
                      <a:r>
                        <a:rPr lang="tr-TR" sz="2000" b="1" u="none" strike="noStrike" dirty="0">
                          <a:effectLst/>
                        </a:rPr>
                        <a:t>Türü</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1800" u="none" strike="noStrike" dirty="0">
                          <a:effectLst/>
                        </a:rPr>
                        <a:t>Soru</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Soru</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Soru</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Soru</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Soru</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Puan</a:t>
                      </a:r>
                      <a:endParaRPr lang="tr-TR" sz="18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1628102201"/>
                  </a:ext>
                </a:extLst>
              </a:tr>
              <a:tr h="513632">
                <a:tc>
                  <a:txBody>
                    <a:bodyPr/>
                    <a:lstStyle/>
                    <a:p>
                      <a:pPr algn="ctr" fontAlgn="ctr"/>
                      <a:r>
                        <a:rPr lang="tr-TR" sz="2000" b="1" u="none" strike="noStrike" dirty="0">
                          <a:effectLst/>
                        </a:rPr>
                        <a:t>Öğrenci Sayısı         (%)</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1800" u="none" strike="noStrike" dirty="0">
                          <a:effectLst/>
                        </a:rPr>
                        <a:t>2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 0,95</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82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 38,87</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21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 9,96</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33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 15,64</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8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 3,8</a:t>
                      </a:r>
                      <a:endParaRPr lang="tr-TR" sz="1800" b="0" i="0" u="none" strike="noStrike" dirty="0">
                        <a:effectLst/>
                        <a:latin typeface="Arial Tur" panose="020B0604020202020204" pitchFamily="34" charset="0"/>
                      </a:endParaRPr>
                    </a:p>
                  </a:txBody>
                  <a:tcPr marL="0" marR="0" marT="0" marB="0" anchor="ctr"/>
                </a:tc>
                <a:tc>
                  <a:txBody>
                    <a:bodyPr/>
                    <a:lstStyle/>
                    <a:p>
                      <a:pPr algn="ctr" fontAlgn="ctr"/>
                      <a:r>
                        <a:rPr lang="tr-TR" sz="1800" u="none" strike="noStrike" dirty="0">
                          <a:effectLst/>
                        </a:rPr>
                        <a:t>9                         </a:t>
                      </a:r>
                      <a:endParaRPr lang="tr-TR" sz="1800" u="none" strike="noStrike" dirty="0" smtClean="0">
                        <a:effectLst/>
                      </a:endParaRPr>
                    </a:p>
                    <a:p>
                      <a:pPr algn="ctr" fontAlgn="ctr"/>
                      <a:r>
                        <a:rPr lang="tr-TR" sz="1800" u="none" strike="noStrike" dirty="0" smtClean="0">
                          <a:effectLst/>
                        </a:rPr>
                        <a:t>     </a:t>
                      </a:r>
                      <a:r>
                        <a:rPr lang="tr-TR" sz="1800" u="none" strike="noStrike" dirty="0">
                          <a:effectLst/>
                        </a:rPr>
                        <a:t>% 4,27</a:t>
                      </a:r>
                      <a:endParaRPr lang="tr-TR" sz="1800" b="0" i="0" u="none" strike="noStrike" dirty="0">
                        <a:effectLst/>
                        <a:latin typeface="Arial Tur" panose="020B0604020202020204" pitchFamily="34" charset="0"/>
                      </a:endParaRPr>
                    </a:p>
                  </a:txBody>
                  <a:tcPr marL="0" marR="0" marT="0" marB="0" anchor="ctr"/>
                </a:tc>
                <a:extLst>
                  <a:ext uri="{0D108BD9-81ED-4DB2-BD59-A6C34878D82A}">
                    <a16:rowId xmlns:a16="http://schemas.microsoft.com/office/drawing/2014/main" val="2223454742"/>
                  </a:ext>
                </a:extLst>
              </a:tr>
            </a:tbl>
          </a:graphicData>
        </a:graphic>
      </p:graphicFrame>
    </p:spTree>
    <p:extLst>
      <p:ext uri="{BB962C8B-B14F-4D97-AF65-F5344CB8AC3E}">
        <p14:creationId xmlns:p14="http://schemas.microsoft.com/office/powerpoint/2010/main" val="83138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EN FAZLA DOĞRU  VE YANLIŞ CEVAPLANAN SORULAR </a:t>
            </a:r>
            <a:endParaRPr lang="tr-TR" dirty="0"/>
          </a:p>
        </p:txBody>
      </p:sp>
      <mc:AlternateContent xmlns:mc="http://schemas.openxmlformats.org/markup-compatibility/2006" xmlns:a14="http://schemas.microsoft.com/office/drawing/2010/main">
        <mc:Choice Requires="a14">
          <p:graphicFrame>
            <p:nvGraphicFramePr>
              <p:cNvPr id="5" name="İçerik Yer Tutucusu 4"/>
              <p:cNvGraphicFramePr>
                <a:graphicFrameLocks noGrp="1"/>
              </p:cNvGraphicFramePr>
              <p:nvPr>
                <p:ph idx="1"/>
                <p:extLst>
                  <p:ext uri="{D42A27DB-BD31-4B8C-83A1-F6EECF244321}">
                    <p14:modId xmlns:p14="http://schemas.microsoft.com/office/powerpoint/2010/main" val="2836244832"/>
                  </p:ext>
                </p:extLst>
              </p:nvPr>
            </p:nvGraphicFramePr>
            <p:xfrm>
              <a:off x="1159099" y="1203159"/>
              <a:ext cx="10423302" cy="4196788"/>
            </p:xfrm>
            <a:graphic>
              <a:graphicData uri="http://schemas.openxmlformats.org/drawingml/2006/table">
                <a:tbl>
                  <a:tblPr firstRow="1" firstCol="1" bandRow="1"/>
                  <a:tblGrid>
                    <a:gridCol w="2012139">
                      <a:extLst>
                        <a:ext uri="{9D8B030D-6E8A-4147-A177-3AD203B41FA5}">
                          <a16:colId xmlns:a16="http://schemas.microsoft.com/office/drawing/2014/main" val="20000"/>
                        </a:ext>
                      </a:extLst>
                    </a:gridCol>
                    <a:gridCol w="3550911">
                      <a:extLst>
                        <a:ext uri="{9D8B030D-6E8A-4147-A177-3AD203B41FA5}">
                          <a16:colId xmlns:a16="http://schemas.microsoft.com/office/drawing/2014/main" val="20001"/>
                        </a:ext>
                      </a:extLst>
                    </a:gridCol>
                    <a:gridCol w="3177756">
                      <a:extLst>
                        <a:ext uri="{9D8B030D-6E8A-4147-A177-3AD203B41FA5}">
                          <a16:colId xmlns:a16="http://schemas.microsoft.com/office/drawing/2014/main" val="20002"/>
                        </a:ext>
                      </a:extLst>
                    </a:gridCol>
                    <a:gridCol w="1682496">
                      <a:extLst>
                        <a:ext uri="{9D8B030D-6E8A-4147-A177-3AD203B41FA5}">
                          <a16:colId xmlns:a16="http://schemas.microsoft.com/office/drawing/2014/main" val="20003"/>
                        </a:ext>
                      </a:extLst>
                    </a:gridCol>
                  </a:tblGrid>
                  <a:tr h="1336445">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numarası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DOĞRU CEVAPLANAN 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YANLIŞ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Kişi sayısı </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74670">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67.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marL="647700">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0"/>
                            </a:spcAft>
                          </a:pPr>
                          <a14:m>
                            <m:oMathPara xmlns:m="http://schemas.openxmlformats.org/officeDocument/2006/math">
                              <m:oMathParaPr>
                                <m:jc m:val="centerGroup"/>
                              </m:oMathParaPr>
                              <m:oMath xmlns:m="http://schemas.openxmlformats.org/officeDocument/2006/math">
                                <m:r>
                                  <a:rPr lang="tr-TR" sz="2400" b="1" i="1" smtClean="0">
                                    <a:solidFill>
                                      <a:schemeClr val="tx1"/>
                                    </a:solidFill>
                                    <a:effectLst/>
                                    <a:latin typeface="Cambria Math" panose="02040503050406030204" pitchFamily="18" charset="0"/>
                                    <a:ea typeface="Calibri" panose="020F0502020204030204" pitchFamily="34" charset="0"/>
                                    <a:cs typeface="Calibri" panose="020F0502020204030204" pitchFamily="34" charset="0"/>
                                  </a:rPr>
                                  <m:t>√</m:t>
                                </m:r>
                              </m:oMath>
                            </m:oMathPara>
                          </a14:m>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endParaRPr lang="tr-TR" sz="2400" b="1" dirty="0">
                            <a:solidFill>
                              <a:schemeClr val="tx1"/>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209</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99,06 </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extLst>
                      <a:ext uri="{0D108BD9-81ED-4DB2-BD59-A6C34878D82A}">
                        <a16:rowId xmlns:a16="http://schemas.microsoft.com/office/drawing/2014/main" val="10001"/>
                      </a:ext>
                    </a:extLst>
                  </a:tr>
                  <a:tr h="1485673">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72.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14:m>
                            <m:oMathPara xmlns:m="http://schemas.openxmlformats.org/officeDocument/2006/math">
                              <m:oMathParaPr>
                                <m:jc m:val="centerGroup"/>
                              </m:oMathParaPr>
                              <m:oMath xmlns:m="http://schemas.openxmlformats.org/officeDocument/2006/math">
                                <m:r>
                                  <a:rPr lang="tr-TR" sz="2400" b="1"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185</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87,68</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mc:Choice>
        <mc:Fallback xmlns="">
          <p:graphicFrame>
            <p:nvGraphicFramePr>
              <p:cNvPr id="5" name="İçerik Yer Tutucusu 4"/>
              <p:cNvGraphicFramePr>
                <a:graphicFrameLocks noGrp="1"/>
              </p:cNvGraphicFramePr>
              <p:nvPr>
                <p:ph idx="1"/>
                <p:extLst>
                  <p:ext uri="{D42A27DB-BD31-4B8C-83A1-F6EECF244321}">
                    <p14:modId xmlns:p14="http://schemas.microsoft.com/office/powerpoint/2010/main" val="2836244832"/>
                  </p:ext>
                </p:extLst>
              </p:nvPr>
            </p:nvGraphicFramePr>
            <p:xfrm>
              <a:off x="1159099" y="1203159"/>
              <a:ext cx="10423302" cy="4196788"/>
            </p:xfrm>
            <a:graphic>
              <a:graphicData uri="http://schemas.openxmlformats.org/drawingml/2006/table">
                <a:tbl>
                  <a:tblPr firstRow="1" firstCol="1" bandRow="1"/>
                  <a:tblGrid>
                    <a:gridCol w="2012139">
                      <a:extLst>
                        <a:ext uri="{9D8B030D-6E8A-4147-A177-3AD203B41FA5}">
                          <a16:colId xmlns:a16="http://schemas.microsoft.com/office/drawing/2014/main" val="20000"/>
                        </a:ext>
                      </a:extLst>
                    </a:gridCol>
                    <a:gridCol w="3550911">
                      <a:extLst>
                        <a:ext uri="{9D8B030D-6E8A-4147-A177-3AD203B41FA5}">
                          <a16:colId xmlns:a16="http://schemas.microsoft.com/office/drawing/2014/main" val="20001"/>
                        </a:ext>
                      </a:extLst>
                    </a:gridCol>
                    <a:gridCol w="3177756">
                      <a:extLst>
                        <a:ext uri="{9D8B030D-6E8A-4147-A177-3AD203B41FA5}">
                          <a16:colId xmlns:a16="http://schemas.microsoft.com/office/drawing/2014/main" val="20002"/>
                        </a:ext>
                      </a:extLst>
                    </a:gridCol>
                    <a:gridCol w="1682496">
                      <a:extLst>
                        <a:ext uri="{9D8B030D-6E8A-4147-A177-3AD203B41FA5}">
                          <a16:colId xmlns:a16="http://schemas.microsoft.com/office/drawing/2014/main" val="20003"/>
                        </a:ext>
                      </a:extLst>
                    </a:gridCol>
                  </a:tblGrid>
                  <a:tr h="1336445">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numarası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DOĞRU CEVAPLANAN 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FAZLA YANLIŞ CEVAPLANAN SORU</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Kişi sayısı </a:t>
                          </a:r>
                          <a:endParaRPr lang="tr-TR"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74670">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67.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 </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endParaRPr lang="tr-T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56775" t="-101327" r="-137221" b="-108850"/>
                          </a:stretch>
                        </a:blipFill>
                      </a:tcPr>
                    </a:tc>
                    <a:tc>
                      <a:txBody>
                        <a:bodyPr/>
                        <a:lstStyle/>
                        <a:p>
                          <a:endParaRPr lang="tr-TR" sz="2400" b="1" dirty="0">
                            <a:solidFill>
                              <a:schemeClr val="tx1"/>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209</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99,06 </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extLst>
                      <a:ext uri="{0D108BD9-81ED-4DB2-BD59-A6C34878D82A}">
                        <a16:rowId xmlns:a16="http://schemas.microsoft.com/office/drawing/2014/main" val="10001"/>
                      </a:ext>
                    </a:extLst>
                  </a:tr>
                  <a:tr h="1485673">
                    <a:tc>
                      <a:txBody>
                        <a:bodyPr/>
                        <a:lstStyle/>
                        <a:p>
                          <a:pP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72. </a:t>
                          </a: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soru</a:t>
                          </a:r>
                          <a:endParaRPr lang="tr-T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tr-T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75096" t="-186475" r="-53257" b="-820"/>
                          </a:stretch>
                        </a:blipFill>
                      </a:tcPr>
                    </a:tc>
                    <a:tc>
                      <a:txBody>
                        <a:bodyPr/>
                        <a:lstStyle/>
                        <a:p>
                          <a:pPr algn="ctr">
                            <a:lnSpc>
                              <a:spcPct val="115000"/>
                            </a:lnSpc>
                            <a:spcAft>
                              <a:spcPts val="0"/>
                            </a:spcAf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185</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87,68</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mc:Fallback>
      </mc:AlternateContent>
    </p:spTree>
    <p:extLst>
      <p:ext uri="{BB962C8B-B14F-4D97-AF65-F5344CB8AC3E}">
        <p14:creationId xmlns:p14="http://schemas.microsoft.com/office/powerpoint/2010/main" val="3019447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61570"/>
          </a:xfrm>
        </p:spPr>
        <p:txBody>
          <a:bodyPr>
            <a:normAutofit/>
          </a:bodyPr>
          <a:lstStyle/>
          <a:p>
            <a:r>
              <a:rPr lang="tr-TR" sz="3200" b="1" dirty="0" smtClean="0">
                <a:latin typeface="Times New Roman" panose="02020603050405020304" pitchFamily="18" charset="0"/>
                <a:cs typeface="Times New Roman" panose="02020603050405020304" pitchFamily="18" charset="0"/>
              </a:rPr>
              <a:t>EN FAZLA DOĞRU CEVAPLANAN SORU</a:t>
            </a: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87116"/>
            <a:ext cx="10515600" cy="4989847"/>
          </a:xfrm>
        </p:spPr>
        <p:txBody>
          <a:bodyPr/>
          <a:lstStyle/>
          <a:p>
            <a:pPr marL="0" lvl="0" indent="0">
              <a:buNone/>
            </a:pPr>
            <a:r>
              <a:rPr lang="tr-TR" sz="3600" dirty="0" smtClean="0">
                <a:latin typeface="Times New Roman" panose="02020603050405020304" pitchFamily="18" charset="0"/>
                <a:cs typeface="Times New Roman" panose="02020603050405020304" pitchFamily="18" charset="0"/>
              </a:rPr>
              <a:t>67. Erkeklerde </a:t>
            </a:r>
            <a:r>
              <a:rPr lang="tr-TR" sz="3600" dirty="0" err="1">
                <a:latin typeface="Times New Roman" panose="02020603050405020304" pitchFamily="18" charset="0"/>
                <a:cs typeface="Times New Roman" panose="02020603050405020304" pitchFamily="18" charset="0"/>
              </a:rPr>
              <a:t>malign</a:t>
            </a:r>
            <a:r>
              <a:rPr lang="tr-TR" sz="3600" dirty="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plevral</a:t>
            </a:r>
            <a:r>
              <a:rPr lang="tr-TR" sz="3600" dirty="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efüzyonun</a:t>
            </a:r>
            <a:r>
              <a:rPr lang="tr-TR" sz="3600" dirty="0">
                <a:latin typeface="Times New Roman" panose="02020603050405020304" pitchFamily="18" charset="0"/>
                <a:cs typeface="Times New Roman" panose="02020603050405020304" pitchFamily="18" charset="0"/>
              </a:rPr>
              <a:t> en sık nedeni aşağıdakilerden hangisidir</a:t>
            </a:r>
            <a:r>
              <a:rPr lang="tr-TR" sz="3600" dirty="0" smtClean="0">
                <a:latin typeface="Times New Roman" panose="02020603050405020304" pitchFamily="18" charset="0"/>
                <a:cs typeface="Times New Roman" panose="02020603050405020304" pitchFamily="18" charset="0"/>
              </a:rPr>
              <a:t>?</a:t>
            </a:r>
          </a:p>
          <a:p>
            <a:pPr marL="0" lvl="0" indent="0">
              <a:buNone/>
            </a:pP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a)   Akciğer kanseri </a:t>
            </a:r>
            <a:br>
              <a:rPr lang="tr-TR" sz="36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b)    </a:t>
            </a:r>
            <a:r>
              <a:rPr lang="tr-TR" sz="3600" dirty="0" err="1">
                <a:latin typeface="Times New Roman" panose="02020603050405020304" pitchFamily="18" charset="0"/>
                <a:cs typeface="Times New Roman" panose="02020603050405020304" pitchFamily="18" charset="0"/>
              </a:rPr>
              <a:t>Lenfomalar</a:t>
            </a: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c)    Lösemiler</a:t>
            </a:r>
            <a:br>
              <a:rPr lang="tr-TR" sz="36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d)    </a:t>
            </a:r>
            <a:r>
              <a:rPr lang="tr-TR" sz="3600" dirty="0" err="1">
                <a:latin typeface="Times New Roman" panose="02020603050405020304" pitchFamily="18" charset="0"/>
                <a:cs typeface="Times New Roman" panose="02020603050405020304" pitchFamily="18" charset="0"/>
              </a:rPr>
              <a:t>Gastrointestinal</a:t>
            </a:r>
            <a:r>
              <a:rPr lang="tr-TR" sz="3600" dirty="0">
                <a:latin typeface="Times New Roman" panose="02020603050405020304" pitchFamily="18" charset="0"/>
                <a:cs typeface="Times New Roman" panose="02020603050405020304" pitchFamily="18" charset="0"/>
              </a:rPr>
              <a:t> kanserler </a:t>
            </a:r>
            <a:br>
              <a:rPr lang="tr-TR" sz="36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e)    </a:t>
            </a:r>
            <a:r>
              <a:rPr lang="tr-TR" sz="3600" dirty="0" err="1">
                <a:latin typeface="Times New Roman" panose="02020603050405020304" pitchFamily="18" charset="0"/>
                <a:cs typeface="Times New Roman" panose="02020603050405020304" pitchFamily="18" charset="0"/>
              </a:rPr>
              <a:t>Genitoüriner</a:t>
            </a:r>
            <a:r>
              <a:rPr lang="tr-TR" sz="3600" dirty="0">
                <a:latin typeface="Times New Roman" panose="02020603050405020304" pitchFamily="18" charset="0"/>
                <a:cs typeface="Times New Roman" panose="02020603050405020304" pitchFamily="18" charset="0"/>
              </a:rPr>
              <a:t> kanser</a:t>
            </a:r>
          </a:p>
          <a:p>
            <a:endParaRPr lang="tr-TR" dirty="0"/>
          </a:p>
        </p:txBody>
      </p:sp>
    </p:spTree>
    <p:extLst>
      <p:ext uri="{BB962C8B-B14F-4D97-AF65-F5344CB8AC3E}">
        <p14:creationId xmlns:p14="http://schemas.microsoft.com/office/powerpoint/2010/main" val="2648179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EN FAZLA YANLIŞ CEVAPLANAN SORU</a:t>
            </a: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09600" y="1090863"/>
            <a:ext cx="10972800" cy="5342021"/>
          </a:xfrm>
        </p:spPr>
        <p:txBody>
          <a:bodyPr>
            <a:normAutofit lnSpcReduction="10000"/>
          </a:bodyPr>
          <a:lstStyle/>
          <a:p>
            <a:pPr marL="0" indent="0">
              <a:buNone/>
            </a:pPr>
            <a:endParaRPr lang="tr-TR" dirty="0"/>
          </a:p>
          <a:p>
            <a:pPr marL="0" lvl="0" indent="0">
              <a:buNone/>
            </a:pPr>
            <a:r>
              <a:rPr lang="tr-TR" sz="3900" dirty="0" smtClean="0">
                <a:latin typeface="Times New Roman" panose="02020603050405020304" pitchFamily="18" charset="0"/>
                <a:cs typeface="Times New Roman" panose="02020603050405020304" pitchFamily="18" charset="0"/>
              </a:rPr>
              <a:t>72.Aşağıdakilerden </a:t>
            </a:r>
            <a:r>
              <a:rPr lang="tr-TR" sz="3900" dirty="0">
                <a:latin typeface="Times New Roman" panose="02020603050405020304" pitchFamily="18" charset="0"/>
                <a:cs typeface="Times New Roman" panose="02020603050405020304" pitchFamily="18" charset="0"/>
              </a:rPr>
              <a:t>hangisi toplum kökenli </a:t>
            </a:r>
            <a:r>
              <a:rPr lang="tr-TR" sz="3900" dirty="0" err="1">
                <a:latin typeface="Times New Roman" panose="02020603050405020304" pitchFamily="18" charset="0"/>
                <a:cs typeface="Times New Roman" panose="02020603050405020304" pitchFamily="18" charset="0"/>
              </a:rPr>
              <a:t>pnömoni</a:t>
            </a:r>
            <a:r>
              <a:rPr lang="tr-TR" sz="3900" dirty="0">
                <a:latin typeface="Times New Roman" panose="02020603050405020304" pitchFamily="18" charset="0"/>
                <a:cs typeface="Times New Roman" panose="02020603050405020304" pitchFamily="18" charset="0"/>
              </a:rPr>
              <a:t> için risk faktörü değildir</a:t>
            </a:r>
            <a:r>
              <a:rPr lang="tr-TR" sz="3900" dirty="0" smtClean="0">
                <a:latin typeface="Times New Roman" panose="02020603050405020304" pitchFamily="18" charset="0"/>
                <a:cs typeface="Times New Roman" panose="02020603050405020304" pitchFamily="18" charset="0"/>
              </a:rPr>
              <a:t>?</a:t>
            </a:r>
          </a:p>
          <a:p>
            <a:pPr marL="0" lvl="0" indent="0">
              <a:buNone/>
            </a:pP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sz="3900" dirty="0">
                <a:latin typeface="Times New Roman" panose="02020603050405020304" pitchFamily="18" charset="0"/>
                <a:cs typeface="Times New Roman" panose="02020603050405020304" pitchFamily="18" charset="0"/>
              </a:rPr>
              <a:t>a)   </a:t>
            </a:r>
            <a:r>
              <a:rPr lang="tr-TR" sz="3900" dirty="0" smtClean="0">
                <a:latin typeface="Times New Roman" panose="02020603050405020304" pitchFamily="18" charset="0"/>
                <a:cs typeface="Times New Roman" panose="02020603050405020304" pitchFamily="18" charset="0"/>
              </a:rPr>
              <a:t> 60 </a:t>
            </a:r>
            <a:r>
              <a:rPr lang="tr-TR" sz="3900" dirty="0">
                <a:latin typeface="Times New Roman" panose="02020603050405020304" pitchFamily="18" charset="0"/>
                <a:cs typeface="Times New Roman" panose="02020603050405020304" pitchFamily="18" charset="0"/>
              </a:rPr>
              <a:t>yaş ve üzeri</a:t>
            </a:r>
            <a:br>
              <a:rPr lang="tr-TR" sz="3900" dirty="0">
                <a:latin typeface="Times New Roman" panose="02020603050405020304" pitchFamily="18" charset="0"/>
                <a:cs typeface="Times New Roman" panose="02020603050405020304" pitchFamily="18" charset="0"/>
              </a:rPr>
            </a:br>
            <a:r>
              <a:rPr lang="tr-TR" sz="3900" dirty="0">
                <a:latin typeface="Times New Roman" panose="02020603050405020304" pitchFamily="18" charset="0"/>
                <a:cs typeface="Times New Roman" panose="02020603050405020304" pitchFamily="18" charset="0"/>
              </a:rPr>
              <a:t>b)    Alkolizm</a:t>
            </a:r>
            <a:br>
              <a:rPr lang="tr-TR" sz="3900" dirty="0">
                <a:latin typeface="Times New Roman" panose="02020603050405020304" pitchFamily="18" charset="0"/>
                <a:cs typeface="Times New Roman" panose="02020603050405020304" pitchFamily="18" charset="0"/>
              </a:rPr>
            </a:br>
            <a:r>
              <a:rPr lang="tr-TR" sz="3900" dirty="0">
                <a:latin typeface="Times New Roman" panose="02020603050405020304" pitchFamily="18" charset="0"/>
                <a:cs typeface="Times New Roman" panose="02020603050405020304" pitchFamily="18" charset="0"/>
              </a:rPr>
              <a:t>c)    Bir yıl içerisinde </a:t>
            </a:r>
            <a:r>
              <a:rPr lang="tr-TR" sz="3900" dirty="0" err="1">
                <a:latin typeface="Times New Roman" panose="02020603050405020304" pitchFamily="18" charset="0"/>
                <a:cs typeface="Times New Roman" panose="02020603050405020304" pitchFamily="18" charset="0"/>
              </a:rPr>
              <a:t>pnömoni</a:t>
            </a:r>
            <a:r>
              <a:rPr lang="tr-TR" sz="3900" dirty="0">
                <a:latin typeface="Times New Roman" panose="02020603050405020304" pitchFamily="18" charset="0"/>
                <a:cs typeface="Times New Roman" panose="02020603050405020304" pitchFamily="18" charset="0"/>
              </a:rPr>
              <a:t> tanısı ile yatış</a:t>
            </a:r>
            <a:br>
              <a:rPr lang="tr-TR" sz="3900" dirty="0">
                <a:latin typeface="Times New Roman" panose="02020603050405020304" pitchFamily="18" charset="0"/>
                <a:cs typeface="Times New Roman" panose="02020603050405020304" pitchFamily="18" charset="0"/>
              </a:rPr>
            </a:br>
            <a:r>
              <a:rPr lang="tr-TR" sz="3900" dirty="0">
                <a:latin typeface="Times New Roman" panose="02020603050405020304" pitchFamily="18" charset="0"/>
                <a:cs typeface="Times New Roman" panose="02020603050405020304" pitchFamily="18" charset="0"/>
              </a:rPr>
              <a:t>d)    Bakımevinde yaşama</a:t>
            </a:r>
            <a:br>
              <a:rPr lang="tr-TR" sz="3900" dirty="0">
                <a:latin typeface="Times New Roman" panose="02020603050405020304" pitchFamily="18" charset="0"/>
                <a:cs typeface="Times New Roman" panose="02020603050405020304" pitchFamily="18" charset="0"/>
              </a:rPr>
            </a:br>
            <a:r>
              <a:rPr lang="tr-TR" sz="3900" dirty="0">
                <a:latin typeface="Times New Roman" panose="02020603050405020304" pitchFamily="18" charset="0"/>
                <a:cs typeface="Times New Roman" panose="02020603050405020304" pitchFamily="18" charset="0"/>
              </a:rPr>
              <a:t>e)    Yakın çevresinde tüberküloz geçiren kişi olması</a:t>
            </a:r>
          </a:p>
          <a:p>
            <a:endParaRPr lang="tr-TR" sz="3600" dirty="0"/>
          </a:p>
        </p:txBody>
      </p:sp>
    </p:spTree>
    <p:extLst>
      <p:ext uri="{BB962C8B-B14F-4D97-AF65-F5344CB8AC3E}">
        <p14:creationId xmlns:p14="http://schemas.microsoft.com/office/powerpoint/2010/main" val="3952291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5011" y="1"/>
            <a:ext cx="11065461" cy="1086243"/>
          </a:xfrm>
        </p:spPr>
        <p:txBody>
          <a:bodyPr>
            <a:normAutofit/>
          </a:bodyPr>
          <a:lstStyle/>
          <a:p>
            <a:pPr algn="ctr"/>
            <a:r>
              <a:rPr lang="tr-TR" sz="2200" b="1" dirty="0">
                <a:latin typeface="Times New Roman" panose="02020603050405020304" pitchFamily="18" charset="0"/>
                <a:cs typeface="Times New Roman" panose="02020603050405020304" pitchFamily="18" charset="0"/>
              </a:rPr>
              <a:t>DERS BAZINDA EN FAZLA DOĞRU VE YANLIŞ CEVAPLANAN SORULAR </a:t>
            </a:r>
            <a:r>
              <a:rPr lang="tr-TR" dirty="0"/>
              <a:t/>
            </a:r>
            <a:br>
              <a:rPr lang="tr-TR"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421388240"/>
              </p:ext>
            </p:extLst>
          </p:nvPr>
        </p:nvGraphicFramePr>
        <p:xfrm>
          <a:off x="385010" y="481266"/>
          <a:ext cx="11065461" cy="6031825"/>
        </p:xfrm>
        <a:graphic>
          <a:graphicData uri="http://schemas.openxmlformats.org/drawingml/2006/table">
            <a:tbl>
              <a:tblPr>
                <a:tableStyleId>{5C22544A-7EE6-4342-B048-85BDC9FD1C3A}</a:tableStyleId>
              </a:tblPr>
              <a:tblGrid>
                <a:gridCol w="3017853">
                  <a:extLst>
                    <a:ext uri="{9D8B030D-6E8A-4147-A177-3AD203B41FA5}">
                      <a16:colId xmlns:a16="http://schemas.microsoft.com/office/drawing/2014/main" val="2148552103"/>
                    </a:ext>
                  </a:extLst>
                </a:gridCol>
                <a:gridCol w="2011902">
                  <a:extLst>
                    <a:ext uri="{9D8B030D-6E8A-4147-A177-3AD203B41FA5}">
                      <a16:colId xmlns:a16="http://schemas.microsoft.com/office/drawing/2014/main" val="3518995321"/>
                    </a:ext>
                  </a:extLst>
                </a:gridCol>
                <a:gridCol w="2011902">
                  <a:extLst>
                    <a:ext uri="{9D8B030D-6E8A-4147-A177-3AD203B41FA5}">
                      <a16:colId xmlns:a16="http://schemas.microsoft.com/office/drawing/2014/main" val="690131049"/>
                    </a:ext>
                  </a:extLst>
                </a:gridCol>
                <a:gridCol w="2011902">
                  <a:extLst>
                    <a:ext uri="{9D8B030D-6E8A-4147-A177-3AD203B41FA5}">
                      <a16:colId xmlns:a16="http://schemas.microsoft.com/office/drawing/2014/main" val="803774607"/>
                    </a:ext>
                  </a:extLst>
                </a:gridCol>
                <a:gridCol w="2011902">
                  <a:extLst>
                    <a:ext uri="{9D8B030D-6E8A-4147-A177-3AD203B41FA5}">
                      <a16:colId xmlns:a16="http://schemas.microsoft.com/office/drawing/2014/main" val="3356845640"/>
                    </a:ext>
                  </a:extLst>
                </a:gridCol>
              </a:tblGrid>
              <a:tr h="354813">
                <a:tc rowSpan="2">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DERSLER</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gridSpan="2">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DOĞRU</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hMerge="1">
                  <a:txBody>
                    <a:bodyPr/>
                    <a:lstStyle/>
                    <a:p>
                      <a:endParaRPr lang="tr-TR"/>
                    </a:p>
                  </a:txBody>
                  <a:tcPr/>
                </a:tc>
                <a:tc gridSpan="2">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YANLIŞ</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hMerge="1">
                  <a:txBody>
                    <a:bodyPr/>
                    <a:lstStyle/>
                    <a:p>
                      <a:endParaRPr lang="tr-TR"/>
                    </a:p>
                  </a:txBody>
                  <a:tcPr/>
                </a:tc>
                <a:extLst>
                  <a:ext uri="{0D108BD9-81ED-4DB2-BD59-A6C34878D82A}">
                    <a16:rowId xmlns:a16="http://schemas.microsoft.com/office/drawing/2014/main" val="1169160932"/>
                  </a:ext>
                </a:extLst>
              </a:tr>
              <a:tr h="354813">
                <a:tc vMerge="1">
                  <a:txBody>
                    <a:bodyPr/>
                    <a:lstStyle/>
                    <a:p>
                      <a:endParaRPr lang="tr-TR"/>
                    </a:p>
                  </a:txBody>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SORU NO</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KİŞİ SAYI /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SORU NO</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KİŞİ SAYI /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2734078517"/>
                  </a:ext>
                </a:extLst>
              </a:tr>
              <a:tr h="709627">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Çocuk Sağlığı ve Hastalıkları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5</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174 (%82,47)</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2</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156 (%73,94)</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563249453"/>
                  </a:ext>
                </a:extLst>
              </a:tr>
              <a:tr h="354813">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Tıbbi Mikrobiyoloji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8</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203 (%96,21)</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11</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35 (%16,59)</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825719155"/>
                  </a:ext>
                </a:extLst>
              </a:tr>
              <a:tr h="354813">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Nükleer Tıp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19</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205 (%97,16)</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20</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135 (%63,99)</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568971752"/>
                  </a:ext>
                </a:extLst>
              </a:tr>
              <a:tr h="354813">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Tıbbi Patoloji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34</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204 (%96,69)</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29</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127 (%60,19)</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266549557"/>
                  </a:ext>
                </a:extLst>
              </a:tr>
              <a:tr h="354813">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Tıbbi Farmakoloji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57</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201 (%95,27)</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53</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163 (%77,26)</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288135788"/>
                  </a:ext>
                </a:extLst>
              </a:tr>
              <a:tr h="709627">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Probleme Dayalı Öğrenim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63</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182 (%86,26)</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61</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102 (%48,35)</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611350767"/>
                  </a:ext>
                </a:extLst>
              </a:tr>
              <a:tr h="354813">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Göğüs Cerrahisi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67</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209 (%99,06)</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66</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13 (%6,17)</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724543995"/>
                  </a:ext>
                </a:extLst>
              </a:tr>
              <a:tr h="709627">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Kulak Burun ve Boğaz Hastalıkları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71</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124 (%58,77)</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70</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158 (%74,89)</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005431932"/>
                  </a:ext>
                </a:extLst>
              </a:tr>
              <a:tr h="354813">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Göğüs Hastalıkları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76</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203 (%96,21)</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72</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185 (%87,68)</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00188929"/>
                  </a:ext>
                </a:extLst>
              </a:tr>
              <a:tr h="709627">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Acil Tıp + Enfeksiyon </a:t>
                      </a:r>
                      <a:r>
                        <a:rPr lang="tr-TR" sz="2000" b="1" u="none" strike="noStrike" dirty="0" err="1">
                          <a:effectLst/>
                          <a:latin typeface="Times New Roman" panose="02020603050405020304" pitchFamily="18" charset="0"/>
                          <a:cs typeface="Times New Roman" panose="02020603050405020304" pitchFamily="18" charset="0"/>
                        </a:rPr>
                        <a:t>Hast</a:t>
                      </a:r>
                      <a:r>
                        <a:rPr lang="tr-TR" sz="2000" b="1" u="none" strike="noStrike" dirty="0">
                          <a:effectLst/>
                          <a:latin typeface="Times New Roman" panose="02020603050405020304" pitchFamily="18" charset="0"/>
                          <a:cs typeface="Times New Roman" panose="02020603050405020304" pitchFamily="18" charset="0"/>
                        </a:rPr>
                        <a:t>. + Radyoloji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79</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198 (%93,84)</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80</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96 (%45,5)</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126550177"/>
                  </a:ext>
                </a:extLst>
              </a:tr>
              <a:tr h="354813">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Kardiyoloji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92</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207 (%98,11)</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a:effectLst/>
                          <a:latin typeface="Times New Roman" panose="02020603050405020304" pitchFamily="18" charset="0"/>
                          <a:cs typeface="Times New Roman" panose="02020603050405020304" pitchFamily="18" charset="0"/>
                        </a:rPr>
                        <a:t>88</a:t>
                      </a:r>
                      <a:endParaRPr lang="tr-TR" sz="2000" b="0"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u="none" strike="noStrike" dirty="0">
                          <a:effectLst/>
                          <a:latin typeface="Times New Roman" panose="02020603050405020304" pitchFamily="18" charset="0"/>
                          <a:cs typeface="Times New Roman" panose="02020603050405020304" pitchFamily="18" charset="0"/>
                        </a:rPr>
                        <a:t>164 (%77,73)</a:t>
                      </a:r>
                      <a:endParaRPr lang="tr-TR" sz="2000" b="0"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50046236"/>
                  </a:ext>
                </a:extLst>
              </a:tr>
            </a:tbl>
          </a:graphicData>
        </a:graphic>
      </p:graphicFrame>
    </p:spTree>
    <p:extLst>
      <p:ext uri="{BB962C8B-B14F-4D97-AF65-F5344CB8AC3E}">
        <p14:creationId xmlns:p14="http://schemas.microsoft.com/office/powerpoint/2010/main" val="4286168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GÜVENİRLİK</a:t>
            </a:r>
            <a:endParaRPr lang="tr-TR" b="1"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917342498"/>
              </p:ext>
            </p:extLst>
          </p:nvPr>
        </p:nvGraphicFramePr>
        <p:xfrm>
          <a:off x="1010653" y="1732546"/>
          <a:ext cx="10250905" cy="4074696"/>
        </p:xfrm>
        <a:graphic>
          <a:graphicData uri="http://schemas.openxmlformats.org/drawingml/2006/table">
            <a:tbl>
              <a:tblPr/>
              <a:tblGrid>
                <a:gridCol w="4248121">
                  <a:extLst>
                    <a:ext uri="{9D8B030D-6E8A-4147-A177-3AD203B41FA5}">
                      <a16:colId xmlns:a16="http://schemas.microsoft.com/office/drawing/2014/main" val="564764441"/>
                    </a:ext>
                  </a:extLst>
                </a:gridCol>
                <a:gridCol w="1916272">
                  <a:extLst>
                    <a:ext uri="{9D8B030D-6E8A-4147-A177-3AD203B41FA5}">
                      <a16:colId xmlns:a16="http://schemas.microsoft.com/office/drawing/2014/main" val="1286366480"/>
                    </a:ext>
                  </a:extLst>
                </a:gridCol>
                <a:gridCol w="525165">
                  <a:extLst>
                    <a:ext uri="{9D8B030D-6E8A-4147-A177-3AD203B41FA5}">
                      <a16:colId xmlns:a16="http://schemas.microsoft.com/office/drawing/2014/main" val="1411432567"/>
                    </a:ext>
                  </a:extLst>
                </a:gridCol>
                <a:gridCol w="1812757">
                  <a:extLst>
                    <a:ext uri="{9D8B030D-6E8A-4147-A177-3AD203B41FA5}">
                      <a16:colId xmlns:a16="http://schemas.microsoft.com/office/drawing/2014/main" val="2236397789"/>
                    </a:ext>
                  </a:extLst>
                </a:gridCol>
                <a:gridCol w="1748590">
                  <a:extLst>
                    <a:ext uri="{9D8B030D-6E8A-4147-A177-3AD203B41FA5}">
                      <a16:colId xmlns:a16="http://schemas.microsoft.com/office/drawing/2014/main" val="313691366"/>
                    </a:ext>
                  </a:extLst>
                </a:gridCol>
              </a:tblGrid>
              <a:tr h="483484">
                <a:tc>
                  <a:txBody>
                    <a:bodyPr/>
                    <a:lstStyle/>
                    <a:p>
                      <a:pPr algn="l" fontAlgn="ctr"/>
                      <a:r>
                        <a:rPr lang="tr-TR" sz="2000" b="1" i="0" u="none" strike="noStrike" dirty="0" err="1">
                          <a:solidFill>
                            <a:srgbClr val="000000"/>
                          </a:solidFill>
                          <a:effectLst/>
                          <a:latin typeface="Calibri" panose="020F0502020204030204" pitchFamily="34" charset="0"/>
                        </a:rPr>
                        <a:t>Cronbach's</a:t>
                      </a:r>
                      <a:r>
                        <a:rPr lang="tr-TR" sz="2000" b="1" i="0" u="none" strike="noStrike" dirty="0">
                          <a:solidFill>
                            <a:srgbClr val="000000"/>
                          </a:solidFill>
                          <a:effectLst/>
                          <a:latin typeface="Calibri" panose="020F0502020204030204" pitchFamily="34" charset="0"/>
                        </a:rPr>
                        <a:t> Alpha</a:t>
                      </a:r>
                    </a:p>
                  </a:txBody>
                  <a:tcPr marL="6350" marR="6350" marT="63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2000" b="1" i="0" u="none" strike="noStrike" dirty="0" smtClean="0">
                          <a:solidFill>
                            <a:srgbClr val="000000"/>
                          </a:solidFill>
                          <a:effectLst/>
                          <a:latin typeface="Calibri" panose="020F0502020204030204" pitchFamily="34" charset="0"/>
                        </a:rPr>
                        <a:t>0,86</a:t>
                      </a:r>
                      <a:endParaRPr lang="tr-TR" sz="20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20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ctr"/>
                      <a:r>
                        <a:rPr lang="tr-TR" sz="2000" b="1" i="0" u="none" strike="noStrike">
                          <a:solidFill>
                            <a:srgbClr val="000000"/>
                          </a:solidFill>
                          <a:effectLst/>
                          <a:latin typeface="Calibri" panose="020F0502020204030204" pitchFamily="34" charset="0"/>
                        </a:rPr>
                        <a:t>Reliability Calculator</a:t>
                      </a:r>
                    </a:p>
                  </a:txBody>
                  <a:tcPr marL="6350" marR="6350" marT="6350" marB="0" anchor="ctr">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3191815501"/>
                  </a:ext>
                </a:extLst>
              </a:tr>
              <a:tr h="1173792">
                <a:tc>
                  <a:txBody>
                    <a:bodyPr/>
                    <a:lstStyle/>
                    <a:p>
                      <a:pPr algn="l" fontAlgn="ctr"/>
                      <a:r>
                        <a:rPr lang="tr-TR" sz="2000" b="1" i="0" u="none" strike="noStrike" dirty="0" err="1">
                          <a:solidFill>
                            <a:srgbClr val="000000"/>
                          </a:solidFill>
                          <a:effectLst/>
                          <a:latin typeface="Calibri" panose="020F0502020204030204" pitchFamily="34" charset="0"/>
                        </a:rPr>
                        <a:t>Split-Half</a:t>
                      </a:r>
                      <a:r>
                        <a:rPr lang="tr-TR" sz="2000" b="1" i="0" u="none" strike="noStrike" dirty="0">
                          <a:solidFill>
                            <a:srgbClr val="000000"/>
                          </a:solidFill>
                          <a:effectLst/>
                          <a:latin typeface="Calibri" panose="020F0502020204030204" pitchFamily="34" charset="0"/>
                        </a:rPr>
                        <a:t> (</a:t>
                      </a:r>
                      <a:r>
                        <a:rPr lang="tr-TR" sz="2000" b="1" i="0" u="none" strike="noStrike" dirty="0" err="1">
                          <a:solidFill>
                            <a:srgbClr val="000000"/>
                          </a:solidFill>
                          <a:effectLst/>
                          <a:latin typeface="Calibri" panose="020F0502020204030204" pitchFamily="34" charset="0"/>
                        </a:rPr>
                        <a:t>odd-even</a:t>
                      </a:r>
                      <a:r>
                        <a:rPr lang="tr-TR" sz="2000" b="1" i="0" u="none" strike="noStrike" dirty="0">
                          <a:solidFill>
                            <a:srgbClr val="000000"/>
                          </a:solidFill>
                          <a:effectLst/>
                          <a:latin typeface="Calibri" panose="020F0502020204030204" pitchFamily="34" charset="0"/>
                        </a:rPr>
                        <a:t>) </a:t>
                      </a:r>
                      <a:r>
                        <a:rPr lang="tr-TR" sz="2000" b="1" i="0" u="none" strike="noStrike" dirty="0" err="1">
                          <a:solidFill>
                            <a:srgbClr val="000000"/>
                          </a:solidFill>
                          <a:effectLst/>
                          <a:latin typeface="Calibri" panose="020F0502020204030204" pitchFamily="34" charset="0"/>
                        </a:rPr>
                        <a:t>Correlation</a:t>
                      </a:r>
                      <a:endParaRPr lang="tr-TR" sz="20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2000" b="1" i="0" u="none" strike="noStrike" dirty="0" smtClean="0">
                          <a:solidFill>
                            <a:srgbClr val="000000"/>
                          </a:solidFill>
                          <a:effectLst/>
                          <a:latin typeface="Calibri" panose="020F0502020204030204" pitchFamily="34" charset="0"/>
                        </a:rPr>
                        <a:t>0,76</a:t>
                      </a:r>
                      <a:endParaRPr lang="tr-TR" sz="20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20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ctr"/>
                      <a:r>
                        <a:rPr lang="en-US" sz="2000" b="1" i="0" u="none" strike="noStrike">
                          <a:solidFill>
                            <a:srgbClr val="000000"/>
                          </a:solidFill>
                          <a:effectLst/>
                          <a:latin typeface="Calibri" panose="020F0502020204030204" pitchFamily="34" charset="0"/>
                        </a:rPr>
                        <a:t>created by Del Siegle (del.siegle@uconn.edu) for EPSY 5601</a:t>
                      </a:r>
                    </a:p>
                  </a:txBody>
                  <a:tcPr marL="6350" marR="6350" marT="6350" marB="0" anchor="ctr">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3968875702"/>
                  </a:ext>
                </a:extLst>
              </a:tr>
              <a:tr h="483484">
                <a:tc>
                  <a:txBody>
                    <a:bodyPr/>
                    <a:lstStyle/>
                    <a:p>
                      <a:pPr algn="l" fontAlgn="ctr"/>
                      <a:r>
                        <a:rPr lang="tr-TR" sz="2000" b="1" i="0" u="none" strike="noStrike">
                          <a:solidFill>
                            <a:srgbClr val="000000"/>
                          </a:solidFill>
                          <a:effectLst/>
                          <a:latin typeface="Calibri" panose="020F0502020204030204" pitchFamily="34" charset="0"/>
                        </a:rPr>
                        <a:t>Spearman-Brown Prophecy</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tr-TR" sz="2000" b="1" i="0" u="none" strike="noStrike" dirty="0" smtClean="0">
                          <a:solidFill>
                            <a:srgbClr val="000000"/>
                          </a:solidFill>
                          <a:effectLst/>
                          <a:latin typeface="Calibri" panose="020F0502020204030204" pitchFamily="34" charset="0"/>
                        </a:rPr>
                        <a:t>0,86</a:t>
                      </a:r>
                      <a:endParaRPr lang="tr-TR" sz="20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20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tr-TR" sz="20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ctr"/>
                      <a:endParaRPr lang="tr-TR" sz="20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179160500"/>
                  </a:ext>
                </a:extLst>
              </a:tr>
              <a:tr h="483484">
                <a:tc>
                  <a:txBody>
                    <a:bodyPr/>
                    <a:lstStyle/>
                    <a:p>
                      <a:pPr algn="l" fontAlgn="ctr"/>
                      <a:r>
                        <a:rPr lang="tr-TR" sz="2000" b="1" i="0" u="none" strike="noStrike" dirty="0" err="1">
                          <a:solidFill>
                            <a:srgbClr val="000000"/>
                          </a:solidFill>
                          <a:effectLst/>
                          <a:latin typeface="Calibri" panose="020F0502020204030204" pitchFamily="34" charset="0"/>
                        </a:rPr>
                        <a:t>Mean</a:t>
                      </a:r>
                      <a:r>
                        <a:rPr lang="tr-TR" sz="2000" b="1" i="0" u="none" strike="noStrike" dirty="0">
                          <a:solidFill>
                            <a:srgbClr val="000000"/>
                          </a:solidFill>
                          <a:effectLst/>
                          <a:latin typeface="Calibri" panose="020F0502020204030204" pitchFamily="34" charset="0"/>
                        </a:rPr>
                        <a:t> </a:t>
                      </a:r>
                      <a:r>
                        <a:rPr lang="tr-TR" sz="2000" b="1" i="0" u="none" strike="noStrike" dirty="0" err="1">
                          <a:solidFill>
                            <a:srgbClr val="000000"/>
                          </a:solidFill>
                          <a:effectLst/>
                          <a:latin typeface="Calibri" panose="020F0502020204030204" pitchFamily="34" charset="0"/>
                        </a:rPr>
                        <a:t>for</a:t>
                      </a:r>
                      <a:r>
                        <a:rPr lang="tr-TR" sz="2000" b="1" i="0" u="none" strike="noStrike" dirty="0">
                          <a:solidFill>
                            <a:srgbClr val="000000"/>
                          </a:solidFill>
                          <a:effectLst/>
                          <a:latin typeface="Calibri" panose="020F0502020204030204" pitchFamily="34" charset="0"/>
                        </a:rPr>
                        <a:t> Test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ctr" fontAlgn="ctr"/>
                      <a:r>
                        <a:rPr lang="tr-TR" sz="2000" b="1" i="0" u="none" strike="noStrike" dirty="0" smtClean="0">
                          <a:solidFill>
                            <a:srgbClr val="000000"/>
                          </a:solidFill>
                          <a:effectLst/>
                          <a:latin typeface="Calibri" panose="020F0502020204030204" pitchFamily="34" charset="0"/>
                        </a:rPr>
                        <a:t>63,34</a:t>
                      </a:r>
                      <a:endParaRPr lang="tr-TR" sz="20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2000" b="0" i="0" u="none" strike="noStrike">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tr-TR" sz="20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ctr"/>
                      <a:endParaRPr lang="tr-TR" sz="20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3794165779"/>
                  </a:ext>
                </a:extLst>
              </a:tr>
              <a:tr h="483484">
                <a:tc>
                  <a:txBody>
                    <a:bodyPr/>
                    <a:lstStyle/>
                    <a:p>
                      <a:pPr algn="l" fontAlgn="ctr"/>
                      <a:r>
                        <a:rPr lang="tr-TR" sz="2000" b="1" i="0" u="none" strike="noStrike">
                          <a:solidFill>
                            <a:srgbClr val="000000"/>
                          </a:solidFill>
                          <a:effectLst/>
                          <a:latin typeface="Calibri" panose="020F0502020204030204" pitchFamily="34" charset="0"/>
                        </a:rPr>
                        <a:t>Standard Deviation for Test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tr-TR" sz="2000" b="1" i="0" u="none" strike="noStrike" dirty="0" smtClean="0">
                          <a:solidFill>
                            <a:srgbClr val="000000"/>
                          </a:solidFill>
                          <a:effectLst/>
                          <a:latin typeface="Calibri" panose="020F0502020204030204" pitchFamily="34" charset="0"/>
                        </a:rPr>
                        <a:t>9,88</a:t>
                      </a:r>
                      <a:endParaRPr lang="tr-TR" sz="20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2000" b="0" i="0" u="none" strike="noStrike">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tr-TR" sz="20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tr-TR" sz="20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1654718"/>
                  </a:ext>
                </a:extLst>
              </a:tr>
              <a:tr h="483484">
                <a:tc>
                  <a:txBody>
                    <a:bodyPr/>
                    <a:lstStyle/>
                    <a:p>
                      <a:pPr algn="l" fontAlgn="ctr"/>
                      <a:r>
                        <a:rPr lang="tr-TR" sz="2000" b="1" i="0" u="none" strike="noStrike">
                          <a:solidFill>
                            <a:srgbClr val="000000"/>
                          </a:solidFill>
                          <a:effectLst/>
                          <a:latin typeface="Calibri" panose="020F0502020204030204" pitchFamily="34" charset="0"/>
                        </a:rPr>
                        <a:t>KR21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FF"/>
                    </a:solidFill>
                  </a:tcPr>
                </a:tc>
                <a:tc>
                  <a:txBody>
                    <a:bodyPr/>
                    <a:lstStyle/>
                    <a:p>
                      <a:pPr algn="ctr" fontAlgn="ctr"/>
                      <a:r>
                        <a:rPr lang="tr-TR" sz="2000" b="1" i="0" u="none" strike="noStrike" dirty="0" smtClean="0">
                          <a:solidFill>
                            <a:srgbClr val="000000"/>
                          </a:solidFill>
                          <a:effectLst/>
                          <a:latin typeface="Calibri" panose="020F0502020204030204" pitchFamily="34" charset="0"/>
                        </a:rPr>
                        <a:t>0,81</a:t>
                      </a:r>
                      <a:endParaRPr lang="tr-TR" sz="20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2000" b="0" i="0" u="none" strike="noStrike">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tr-TR" sz="2000" b="1" i="0" u="none" strike="noStrike">
                          <a:solidFill>
                            <a:srgbClr val="000000"/>
                          </a:solidFill>
                          <a:effectLst/>
                          <a:latin typeface="Calibri" panose="020F0502020204030204" pitchFamily="34" charset="0"/>
                        </a:rPr>
                        <a:t>Questions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tr-TR" sz="2000" b="1" i="0" u="none" strike="noStrike" dirty="0" err="1">
                          <a:solidFill>
                            <a:srgbClr val="000000"/>
                          </a:solidFill>
                          <a:effectLst/>
                          <a:latin typeface="Calibri" panose="020F0502020204030204" pitchFamily="34" charset="0"/>
                        </a:rPr>
                        <a:t>Subjects</a:t>
                      </a:r>
                      <a:endParaRPr lang="tr-TR" sz="20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extLst>
                  <a:ext uri="{0D108BD9-81ED-4DB2-BD59-A6C34878D82A}">
                    <a16:rowId xmlns:a16="http://schemas.microsoft.com/office/drawing/2014/main" val="2203151676"/>
                  </a:ext>
                </a:extLst>
              </a:tr>
              <a:tr h="483484">
                <a:tc>
                  <a:txBody>
                    <a:bodyPr/>
                    <a:lstStyle/>
                    <a:p>
                      <a:pPr algn="l" fontAlgn="ctr"/>
                      <a:r>
                        <a:rPr lang="tr-TR" sz="2000" b="1" i="0" u="none" strike="noStrike">
                          <a:solidFill>
                            <a:srgbClr val="000000"/>
                          </a:solidFill>
                          <a:effectLst/>
                          <a:latin typeface="Calibri" panose="020F0502020204030204" pitchFamily="34" charset="0"/>
                        </a:rPr>
                        <a:t>KR20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ctr" fontAlgn="ctr"/>
                      <a:r>
                        <a:rPr lang="tr-TR" sz="2000" b="1" i="0" u="none" strike="noStrike" dirty="0" smtClean="0">
                          <a:solidFill>
                            <a:srgbClr val="000000"/>
                          </a:solidFill>
                          <a:effectLst/>
                          <a:latin typeface="Calibri" panose="020F0502020204030204" pitchFamily="34" charset="0"/>
                        </a:rPr>
                        <a:t>0,86</a:t>
                      </a:r>
                      <a:endParaRPr lang="tr-TR" sz="20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2000" b="0" i="0" u="none" strike="noStrike">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tr-TR" sz="2000" b="1" i="0" u="none" strike="noStrike">
                          <a:solidFill>
                            <a:srgbClr val="000000"/>
                          </a:solidFill>
                          <a:effectLst/>
                          <a:latin typeface="Calibri" panose="020F0502020204030204" pitchFamily="34" charset="0"/>
                        </a:rPr>
                        <a:t>91</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2000" b="1" i="0" u="none" strike="noStrike" dirty="0">
                          <a:solidFill>
                            <a:srgbClr val="000000"/>
                          </a:solidFill>
                          <a:effectLst/>
                          <a:latin typeface="Calibri" panose="020F0502020204030204" pitchFamily="34" charset="0"/>
                        </a:rPr>
                        <a:t>211</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3635951898"/>
                  </a:ext>
                </a:extLst>
              </a:tr>
            </a:tbl>
          </a:graphicData>
        </a:graphic>
      </p:graphicFrame>
    </p:spTree>
    <p:extLst>
      <p:ext uri="{BB962C8B-B14F-4D97-AF65-F5344CB8AC3E}">
        <p14:creationId xmlns:p14="http://schemas.microsoft.com/office/powerpoint/2010/main" val="3710544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SINAV ZORLUK İNDEKSİ </a:t>
            </a:r>
            <a:endParaRPr lang="tr-TR" sz="32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65547926"/>
              </p:ext>
            </p:extLst>
          </p:nvPr>
        </p:nvGraphicFramePr>
        <p:xfrm>
          <a:off x="609600" y="1828797"/>
          <a:ext cx="10633656" cy="4106280"/>
        </p:xfrm>
        <a:graphic>
          <a:graphicData uri="http://schemas.openxmlformats.org/drawingml/2006/table">
            <a:tbl>
              <a:tblPr firstRow="1" firstCol="1" bandRow="1"/>
              <a:tblGrid>
                <a:gridCol w="5339598">
                  <a:extLst>
                    <a:ext uri="{9D8B030D-6E8A-4147-A177-3AD203B41FA5}">
                      <a16:colId xmlns:a16="http://schemas.microsoft.com/office/drawing/2014/main" val="20000"/>
                    </a:ext>
                  </a:extLst>
                </a:gridCol>
                <a:gridCol w="2426670">
                  <a:extLst>
                    <a:ext uri="{9D8B030D-6E8A-4147-A177-3AD203B41FA5}">
                      <a16:colId xmlns:a16="http://schemas.microsoft.com/office/drawing/2014/main" val="20001"/>
                    </a:ext>
                  </a:extLst>
                </a:gridCol>
                <a:gridCol w="2867388">
                  <a:extLst>
                    <a:ext uri="{9D8B030D-6E8A-4147-A177-3AD203B41FA5}">
                      <a16:colId xmlns:a16="http://schemas.microsoft.com/office/drawing/2014/main" val="20002"/>
                    </a:ext>
                  </a:extLst>
                </a:gridCol>
              </a:tblGrid>
              <a:tr h="438847">
                <a:tc>
                  <a:txBody>
                    <a:bodyPr/>
                    <a:lstStyle/>
                    <a:p>
                      <a:pPr algn="l"/>
                      <a:endParaRPr lang="tr-TR"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Zorluk indeksi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Yorum</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9128">
                <a:tc>
                  <a:txBody>
                    <a:bodyPr/>
                    <a:lstStyle/>
                    <a:p>
                      <a:pPr algn="l"/>
                      <a:r>
                        <a:rPr lang="tr-TR" sz="2400" b="1" dirty="0" smtClean="0">
                          <a:effectLst/>
                          <a:latin typeface="Cambria" panose="02040503050406030204" pitchFamily="18" charset="0"/>
                          <a:ea typeface="Cambria" panose="02040503050406030204" pitchFamily="18" charset="0"/>
                        </a:rPr>
                        <a:t>2023-2024</a:t>
                      </a:r>
                      <a:endParaRPr lang="tr-TR" sz="2400" b="1" dirty="0">
                        <a:effectLst/>
                        <a:latin typeface="Cambria" panose="02040503050406030204" pitchFamily="18" charset="0"/>
                        <a:ea typeface="Cambria" panose="020405030504060302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67,93</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2400" dirty="0" smtClean="0">
                          <a:effectLst/>
                          <a:latin typeface="+mn-lt"/>
                          <a:ea typeface="Calibri" panose="020F0502020204030204" pitchFamily="34" charset="0"/>
                          <a:cs typeface="Times New Roman" panose="02020603050405020304" pitchFamily="18" charset="0"/>
                        </a:rPr>
                        <a:t>KOLAY</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1940075"/>
                  </a:ext>
                </a:extLst>
              </a:tr>
              <a:tr h="623661">
                <a:tc>
                  <a:txBody>
                    <a:bodyPr/>
                    <a:lstStyle/>
                    <a:p>
                      <a:pPr algn="l">
                        <a:lnSpc>
                          <a:spcPct val="115000"/>
                        </a:lnSpc>
                        <a:spcAft>
                          <a:spcPts val="0"/>
                        </a:spcAft>
                      </a:pPr>
                      <a:r>
                        <a:rPr lang="tr-TR" sz="2400" b="1" dirty="0" smtClean="0">
                          <a:effectLst/>
                          <a:latin typeface="Cambria" panose="02040503050406030204" pitchFamily="18" charset="0"/>
                          <a:ea typeface="Times New Roman" panose="02020603050405020304" pitchFamily="18" charset="0"/>
                          <a:cs typeface="Times New Roman" panose="02020603050405020304" pitchFamily="18" charset="0"/>
                        </a:rPr>
                        <a:t>2022-2023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67,06</a:t>
                      </a:r>
                      <a:r>
                        <a:rPr lang="tr-TR" sz="2400" b="1" baseline="0" dirty="0" smtClean="0">
                          <a:effectLst/>
                          <a:latin typeface="+mn-lt"/>
                          <a:ea typeface="Calibri" panose="020F0502020204030204" pitchFamily="34" charset="0"/>
                          <a:cs typeface="Times New Roman" panose="02020603050405020304" pitchFamily="18" charset="0"/>
                        </a:rPr>
                        <a:t> </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dirty="0" smtClean="0">
                          <a:effectLst/>
                          <a:latin typeface="+mn-lt"/>
                          <a:ea typeface="Calibri" panose="020F0502020204030204" pitchFamily="34" charset="0"/>
                          <a:cs typeface="Times New Roman" panose="02020603050405020304" pitchFamily="18" charset="0"/>
                        </a:rPr>
                        <a:t>KOLAY</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1"/>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2021-2022</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Times New Roman" panose="02020603050405020304" pitchFamily="18" charset="0"/>
                          <a:cs typeface="Times New Roman" panose="02020603050405020304" pitchFamily="18" charset="0"/>
                        </a:rPr>
                        <a:t>60,06</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dirty="0" smtClean="0">
                          <a:effectLst/>
                          <a:latin typeface="+mn-lt"/>
                          <a:ea typeface="Calibri" panose="020F0502020204030204" pitchFamily="34" charset="0"/>
                          <a:cs typeface="Times New Roman" panose="02020603050405020304" pitchFamily="18" charset="0"/>
                        </a:rPr>
                        <a:t>KOLAY</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2020-2021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a:effectLst/>
                          <a:latin typeface="+mn-lt"/>
                          <a:ea typeface="Times New Roman" panose="02020603050405020304" pitchFamily="18" charset="0"/>
                          <a:cs typeface="Times New Roman" panose="02020603050405020304" pitchFamily="18" charset="0"/>
                        </a:rPr>
                        <a:t>ONLİNE</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dirty="0" smtClean="0">
                          <a:effectLst/>
                          <a:latin typeface="+mn-lt"/>
                          <a:ea typeface="Calibri" panose="020F0502020204030204" pitchFamily="34" charset="0"/>
                          <a:cs typeface="Times New Roman" panose="02020603050405020304" pitchFamily="18" charset="0"/>
                        </a:rPr>
                        <a:t>-</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3"/>
                  </a:ext>
                </a:extLst>
              </a:tr>
              <a:tr h="623661">
                <a:tc>
                  <a:txBody>
                    <a:bodyPr/>
                    <a:lstStyle/>
                    <a:p>
                      <a:pPr algn="l">
                        <a:lnSpc>
                          <a:spcPct val="115000"/>
                        </a:lnSpc>
                        <a:spcAft>
                          <a:spcPts val="0"/>
                        </a:spcAft>
                      </a:pPr>
                      <a:r>
                        <a:rPr lang="tr-TR" sz="2400" b="1">
                          <a:effectLst/>
                          <a:latin typeface="Cambria" panose="02040503050406030204" pitchFamily="18" charset="0"/>
                          <a:ea typeface="Times New Roman" panose="02020603050405020304" pitchFamily="18" charset="0"/>
                          <a:cs typeface="Times New Roman" panose="02020603050405020304" pitchFamily="18" charset="0"/>
                        </a:rPr>
                        <a:t>2019-2020</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66,5</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dirty="0" smtClean="0">
                          <a:effectLst/>
                          <a:latin typeface="+mn-lt"/>
                          <a:ea typeface="Calibri" panose="020F0502020204030204" pitchFamily="34" charset="0"/>
                          <a:cs typeface="Times New Roman" panose="02020603050405020304" pitchFamily="18" charset="0"/>
                        </a:rPr>
                        <a:t>KOLAY</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23661">
                <a:tc>
                  <a:txBody>
                    <a:bodyPr/>
                    <a:lstStyle/>
                    <a:p>
                      <a:pPr algn="l">
                        <a:lnSpc>
                          <a:spcPct val="115000"/>
                        </a:lnSpc>
                        <a:spcAft>
                          <a:spcPts val="0"/>
                        </a:spcAft>
                      </a:pPr>
                      <a:r>
                        <a:rPr lang="tr-TR" sz="2400" b="1" dirty="0">
                          <a:effectLst/>
                          <a:latin typeface="Cambria" panose="02040503050406030204" pitchFamily="18" charset="0"/>
                          <a:ea typeface="Times New Roman" panose="02020603050405020304" pitchFamily="18" charset="0"/>
                          <a:cs typeface="Times New Roman" panose="02020603050405020304" pitchFamily="18" charset="0"/>
                        </a:rPr>
                        <a:t>2018-2019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b="1" dirty="0" smtClean="0">
                          <a:effectLst/>
                          <a:latin typeface="+mn-lt"/>
                          <a:ea typeface="Calibri" panose="020F0502020204030204" pitchFamily="34" charset="0"/>
                          <a:cs typeface="Times New Roman" panose="02020603050405020304" pitchFamily="18" charset="0"/>
                        </a:rPr>
                        <a:t>68,6</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tr-TR" sz="2400" dirty="0" smtClean="0">
                          <a:effectLst/>
                          <a:latin typeface="+mn-lt"/>
                          <a:ea typeface="Calibri" panose="020F0502020204030204" pitchFamily="34" charset="0"/>
                          <a:cs typeface="Times New Roman" panose="02020603050405020304" pitchFamily="18" charset="0"/>
                        </a:rPr>
                        <a:t>KOLAY</a:t>
                      </a:r>
                      <a:endParaRPr lang="tr-TR"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17847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9700" y="220717"/>
            <a:ext cx="10972800" cy="736979"/>
          </a:xfrm>
        </p:spPr>
        <p:txBody>
          <a:bodyPr>
            <a:normAutofit/>
          </a:bodyPr>
          <a:lstStyle/>
          <a:p>
            <a:r>
              <a:rPr lang="tr-TR" sz="32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SORULARIN NİTELİĞİ</a:t>
            </a:r>
            <a:endParaRPr lang="tr-TR" sz="32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930524542"/>
              </p:ext>
            </p:extLst>
          </p:nvPr>
        </p:nvGraphicFramePr>
        <p:xfrm>
          <a:off x="208546" y="818146"/>
          <a:ext cx="11742822" cy="5683815"/>
        </p:xfrm>
        <a:graphic>
          <a:graphicData uri="http://schemas.openxmlformats.org/drawingml/2006/table">
            <a:tbl>
              <a:tblPr>
                <a:tableStyleId>{5C22544A-7EE6-4342-B048-85BDC9FD1C3A}</a:tableStyleId>
              </a:tblPr>
              <a:tblGrid>
                <a:gridCol w="2935704">
                  <a:extLst>
                    <a:ext uri="{9D8B030D-6E8A-4147-A177-3AD203B41FA5}">
                      <a16:colId xmlns:a16="http://schemas.microsoft.com/office/drawing/2014/main" val="1007486651"/>
                    </a:ext>
                  </a:extLst>
                </a:gridCol>
                <a:gridCol w="1467853">
                  <a:extLst>
                    <a:ext uri="{9D8B030D-6E8A-4147-A177-3AD203B41FA5}">
                      <a16:colId xmlns:a16="http://schemas.microsoft.com/office/drawing/2014/main" val="836691127"/>
                    </a:ext>
                  </a:extLst>
                </a:gridCol>
                <a:gridCol w="1467853">
                  <a:extLst>
                    <a:ext uri="{9D8B030D-6E8A-4147-A177-3AD203B41FA5}">
                      <a16:colId xmlns:a16="http://schemas.microsoft.com/office/drawing/2014/main" val="3859834738"/>
                    </a:ext>
                  </a:extLst>
                </a:gridCol>
                <a:gridCol w="1467853">
                  <a:extLst>
                    <a:ext uri="{9D8B030D-6E8A-4147-A177-3AD203B41FA5}">
                      <a16:colId xmlns:a16="http://schemas.microsoft.com/office/drawing/2014/main" val="2414912273"/>
                    </a:ext>
                  </a:extLst>
                </a:gridCol>
                <a:gridCol w="1467853">
                  <a:extLst>
                    <a:ext uri="{9D8B030D-6E8A-4147-A177-3AD203B41FA5}">
                      <a16:colId xmlns:a16="http://schemas.microsoft.com/office/drawing/2014/main" val="1189091567"/>
                    </a:ext>
                  </a:extLst>
                </a:gridCol>
                <a:gridCol w="1467853">
                  <a:extLst>
                    <a:ext uri="{9D8B030D-6E8A-4147-A177-3AD203B41FA5}">
                      <a16:colId xmlns:a16="http://schemas.microsoft.com/office/drawing/2014/main" val="2214083470"/>
                    </a:ext>
                  </a:extLst>
                </a:gridCol>
                <a:gridCol w="1467853">
                  <a:extLst>
                    <a:ext uri="{9D8B030D-6E8A-4147-A177-3AD203B41FA5}">
                      <a16:colId xmlns:a16="http://schemas.microsoft.com/office/drawing/2014/main" val="1332414686"/>
                    </a:ext>
                  </a:extLst>
                </a:gridCol>
              </a:tblGrid>
              <a:tr h="1076839">
                <a:tc>
                  <a:txBody>
                    <a:bodyPr/>
                    <a:lstStyle/>
                    <a:p>
                      <a:pPr algn="l" fontAlgn="ctr"/>
                      <a:r>
                        <a:rPr lang="tr-TR" sz="2000" b="1" u="none" strike="noStrike" dirty="0">
                          <a:effectLst/>
                          <a:latin typeface="Times New Roman" panose="02020603050405020304" pitchFamily="18" charset="0"/>
                          <a:cs typeface="Times New Roman" panose="02020603050405020304" pitchFamily="18" charset="0"/>
                        </a:rPr>
                        <a:t>Sorunun Niteliği </a:t>
                      </a:r>
                      <a:br>
                        <a:rPr lang="tr-TR" sz="2000" b="1" u="none" strike="noStrike" dirty="0">
                          <a:effectLst/>
                          <a:latin typeface="Times New Roman" panose="02020603050405020304" pitchFamily="18" charset="0"/>
                          <a:cs typeface="Times New Roman" panose="02020603050405020304" pitchFamily="18" charset="0"/>
                        </a:rPr>
                      </a:br>
                      <a:r>
                        <a:rPr lang="tr-TR" sz="2000" b="1" u="none" strike="noStrike" dirty="0">
                          <a:effectLst/>
                          <a:latin typeface="Times New Roman" panose="02020603050405020304" pitchFamily="18" charset="0"/>
                          <a:cs typeface="Times New Roman" panose="02020603050405020304" pitchFamily="18" charset="0"/>
                        </a:rPr>
                        <a:t>(Ayırt Edicilik)</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Sayı</a:t>
                      </a:r>
                      <a:br>
                        <a:rPr lang="tr-TR" sz="2000" b="1" u="none" strike="noStrike" dirty="0">
                          <a:effectLst/>
                          <a:latin typeface="Times New Roman" panose="02020603050405020304" pitchFamily="18" charset="0"/>
                          <a:cs typeface="Times New Roman" panose="02020603050405020304" pitchFamily="18" charset="0"/>
                        </a:rPr>
                      </a:br>
                      <a:r>
                        <a:rPr lang="tr-TR" sz="2000" b="1" u="none" strike="noStrike" dirty="0">
                          <a:effectLst/>
                          <a:latin typeface="Times New Roman" panose="02020603050405020304" pitchFamily="18" charset="0"/>
                          <a:cs typeface="Times New Roman" panose="02020603050405020304" pitchFamily="18" charset="0"/>
                        </a:rPr>
                        <a:t>(%)</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Çok Kolay</a:t>
                      </a:r>
                      <a:br>
                        <a:rPr lang="tr-TR" sz="2000" b="1" u="none" strike="noStrike" dirty="0">
                          <a:effectLst/>
                          <a:latin typeface="Times New Roman" panose="02020603050405020304" pitchFamily="18" charset="0"/>
                          <a:cs typeface="Times New Roman" panose="02020603050405020304" pitchFamily="18" charset="0"/>
                        </a:rPr>
                      </a:br>
                      <a:r>
                        <a:rPr lang="tr-TR" sz="2000" b="1" u="none" strike="noStrike" dirty="0">
                          <a:effectLst/>
                          <a:latin typeface="Times New Roman" panose="02020603050405020304" pitchFamily="18" charset="0"/>
                          <a:cs typeface="Times New Roman" panose="02020603050405020304" pitchFamily="18" charset="0"/>
                        </a:rPr>
                        <a:t>(%)</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Kolay</a:t>
                      </a:r>
                      <a:br>
                        <a:rPr lang="tr-TR" sz="2000" b="1" u="none" strike="noStrike" dirty="0">
                          <a:effectLst/>
                          <a:latin typeface="Times New Roman" panose="02020603050405020304" pitchFamily="18" charset="0"/>
                          <a:cs typeface="Times New Roman" panose="02020603050405020304" pitchFamily="18" charset="0"/>
                        </a:rPr>
                      </a:br>
                      <a:r>
                        <a:rPr lang="tr-TR" sz="2000" b="1" u="none" strike="noStrike" dirty="0">
                          <a:effectLst/>
                          <a:latin typeface="Times New Roman" panose="02020603050405020304" pitchFamily="18" charset="0"/>
                          <a:cs typeface="Times New Roman" panose="02020603050405020304" pitchFamily="18" charset="0"/>
                        </a:rPr>
                        <a:t>(%)</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Orta Güçlükte</a:t>
                      </a:r>
                      <a:br>
                        <a:rPr lang="tr-TR" sz="2000" b="1" u="none" strike="noStrike" dirty="0">
                          <a:effectLst/>
                          <a:latin typeface="Times New Roman" panose="02020603050405020304" pitchFamily="18" charset="0"/>
                          <a:cs typeface="Times New Roman" panose="02020603050405020304" pitchFamily="18" charset="0"/>
                        </a:rPr>
                      </a:br>
                      <a:r>
                        <a:rPr lang="tr-TR" sz="2000" b="1" u="none" strike="noStrike" dirty="0">
                          <a:effectLst/>
                          <a:latin typeface="Times New Roman" panose="02020603050405020304" pitchFamily="18" charset="0"/>
                          <a:cs typeface="Times New Roman" panose="02020603050405020304" pitchFamily="18" charset="0"/>
                        </a:rPr>
                        <a:t>(%)</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Zor</a:t>
                      </a:r>
                      <a:br>
                        <a:rPr lang="tr-TR" sz="2000" b="1" u="none" strike="noStrike" dirty="0">
                          <a:effectLst/>
                          <a:latin typeface="Times New Roman" panose="02020603050405020304" pitchFamily="18" charset="0"/>
                          <a:cs typeface="Times New Roman" panose="02020603050405020304" pitchFamily="18" charset="0"/>
                        </a:rPr>
                      </a:br>
                      <a:r>
                        <a:rPr lang="tr-TR" sz="2000" b="1" u="none" strike="noStrike" dirty="0">
                          <a:effectLst/>
                          <a:latin typeface="Times New Roman" panose="02020603050405020304" pitchFamily="18" charset="0"/>
                          <a:cs typeface="Times New Roman" panose="02020603050405020304" pitchFamily="18" charset="0"/>
                        </a:rPr>
                        <a:t>(%)</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Çok Zor</a:t>
                      </a:r>
                      <a:br>
                        <a:rPr lang="tr-TR" sz="2000" b="1" u="none" strike="noStrike" dirty="0">
                          <a:effectLst/>
                          <a:latin typeface="Times New Roman" panose="02020603050405020304" pitchFamily="18" charset="0"/>
                          <a:cs typeface="Times New Roman" panose="02020603050405020304" pitchFamily="18" charset="0"/>
                        </a:rPr>
                      </a:br>
                      <a:r>
                        <a:rPr lang="tr-TR" sz="2000" b="1" u="none" strike="noStrike" dirty="0">
                          <a:effectLst/>
                          <a:latin typeface="Times New Roman" panose="02020603050405020304" pitchFamily="18" charset="0"/>
                          <a:cs typeface="Times New Roman" panose="02020603050405020304" pitchFamily="18" charset="0"/>
                        </a:rPr>
                        <a:t>(%)</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extLst>
                  <a:ext uri="{0D108BD9-81ED-4DB2-BD59-A6C34878D82A}">
                    <a16:rowId xmlns:a16="http://schemas.microsoft.com/office/drawing/2014/main" val="3669968980"/>
                  </a:ext>
                </a:extLst>
              </a:tr>
              <a:tr h="897364">
                <a:tc>
                  <a:txBody>
                    <a:bodyPr/>
                    <a:lstStyle/>
                    <a:p>
                      <a:pPr algn="l" fontAlgn="ctr"/>
                      <a:r>
                        <a:rPr lang="tr-TR" sz="2000" b="1" u="none" strike="noStrike" dirty="0">
                          <a:effectLst/>
                          <a:latin typeface="Times New Roman" panose="02020603050405020304" pitchFamily="18" charset="0"/>
                          <a:cs typeface="Times New Roman" panose="02020603050405020304" pitchFamily="18" charset="0"/>
                        </a:rPr>
                        <a:t>Bilenle bilmeyeni ayırt </a:t>
                      </a:r>
                      <a:br>
                        <a:rPr lang="tr-TR" sz="2000" b="1" u="none" strike="noStrike" dirty="0">
                          <a:effectLst/>
                          <a:latin typeface="Times New Roman" panose="02020603050405020304" pitchFamily="18" charset="0"/>
                          <a:cs typeface="Times New Roman" panose="02020603050405020304" pitchFamily="18" charset="0"/>
                        </a:rPr>
                      </a:br>
                      <a:r>
                        <a:rPr lang="tr-TR" sz="2000" b="1" u="none" strike="noStrike" dirty="0">
                          <a:effectLst/>
                          <a:latin typeface="Times New Roman" panose="02020603050405020304" pitchFamily="18" charset="0"/>
                          <a:cs typeface="Times New Roman" panose="02020603050405020304" pitchFamily="18" charset="0"/>
                        </a:rPr>
                        <a:t>edebilen</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a:effectLst/>
                          <a:latin typeface="Times New Roman" panose="02020603050405020304" pitchFamily="18" charset="0"/>
                          <a:cs typeface="Times New Roman" panose="02020603050405020304" pitchFamily="18" charset="0"/>
                        </a:rPr>
                        <a:t>21                        % 23,08</a:t>
                      </a:r>
                      <a:endParaRPr lang="tr-TR" sz="2000" b="1"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b="1" u="none" strike="noStrike">
                          <a:effectLst/>
                          <a:latin typeface="Times New Roman" panose="02020603050405020304" pitchFamily="18" charset="0"/>
                          <a:cs typeface="Times New Roman" panose="02020603050405020304" pitchFamily="18" charset="0"/>
                        </a:rPr>
                        <a:t> </a:t>
                      </a:r>
                      <a:endParaRPr lang="tr-TR" sz="2000" b="1"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10</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9</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2</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222642659"/>
                  </a:ext>
                </a:extLst>
              </a:tr>
              <a:tr h="937416">
                <a:tc>
                  <a:txBody>
                    <a:bodyPr/>
                    <a:lstStyle/>
                    <a:p>
                      <a:pPr algn="l" fontAlgn="ctr"/>
                      <a:r>
                        <a:rPr lang="tr-TR" sz="2000" b="1" u="none" strike="noStrike" dirty="0">
                          <a:effectLst/>
                          <a:latin typeface="Times New Roman" panose="02020603050405020304" pitchFamily="18" charset="0"/>
                          <a:cs typeface="Times New Roman" panose="02020603050405020304" pitchFamily="18" charset="0"/>
                        </a:rPr>
                        <a:t>Bilenle bilmeyeni tam ayırt edemeyen (Gözden geçirilmeli)</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14                        % 15,39</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3</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6</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4</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1</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extLst>
                  <a:ext uri="{0D108BD9-81ED-4DB2-BD59-A6C34878D82A}">
                    <a16:rowId xmlns:a16="http://schemas.microsoft.com/office/drawing/2014/main" val="3995136553"/>
                  </a:ext>
                </a:extLst>
              </a:tr>
              <a:tr h="937416">
                <a:tc>
                  <a:txBody>
                    <a:bodyPr/>
                    <a:lstStyle/>
                    <a:p>
                      <a:pPr algn="l" fontAlgn="ctr"/>
                      <a:r>
                        <a:rPr lang="tr-TR" sz="2000" b="1" u="none" strike="noStrike" dirty="0">
                          <a:effectLst/>
                          <a:latin typeface="Times New Roman" panose="02020603050405020304" pitchFamily="18" charset="0"/>
                          <a:cs typeface="Times New Roman" panose="02020603050405020304" pitchFamily="18" charset="0"/>
                        </a:rPr>
                        <a:t>Bilenle bilmeyeni ayırt edemeyen (Düzeltilmeli, geliştirilmeli)</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a:effectLst/>
                          <a:latin typeface="Times New Roman" panose="02020603050405020304" pitchFamily="18" charset="0"/>
                          <a:cs typeface="Times New Roman" panose="02020603050405020304" pitchFamily="18" charset="0"/>
                        </a:rPr>
                        <a:t>18                        % 19,79</a:t>
                      </a:r>
                      <a:endParaRPr lang="tr-TR" sz="2000" b="1"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b="1" u="none" strike="noStrike">
                          <a:effectLst/>
                          <a:latin typeface="Times New Roman" panose="02020603050405020304" pitchFamily="18" charset="0"/>
                          <a:cs typeface="Times New Roman" panose="02020603050405020304" pitchFamily="18" charset="0"/>
                        </a:rPr>
                        <a:t>8</a:t>
                      </a:r>
                      <a:endParaRPr lang="tr-TR" sz="2000" b="1"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b="1" u="none" strike="noStrike">
                          <a:effectLst/>
                          <a:latin typeface="Times New Roman" panose="02020603050405020304" pitchFamily="18" charset="0"/>
                          <a:cs typeface="Times New Roman" panose="02020603050405020304" pitchFamily="18" charset="0"/>
                        </a:rPr>
                        <a:t>4</a:t>
                      </a:r>
                      <a:endParaRPr lang="tr-TR" sz="2000" b="1"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b="1" u="none" strike="noStrike">
                          <a:effectLst/>
                          <a:latin typeface="Times New Roman" panose="02020603050405020304" pitchFamily="18" charset="0"/>
                          <a:cs typeface="Times New Roman" panose="02020603050405020304" pitchFamily="18" charset="0"/>
                        </a:rPr>
                        <a:t>4</a:t>
                      </a:r>
                      <a:endParaRPr lang="tr-TR" sz="2000" b="1" i="0" u="none" strike="noStrike">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2</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 </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37424952"/>
                  </a:ext>
                </a:extLst>
              </a:tr>
              <a:tr h="937416">
                <a:tc>
                  <a:txBody>
                    <a:bodyPr/>
                    <a:lstStyle/>
                    <a:p>
                      <a:pPr algn="l" fontAlgn="ctr"/>
                      <a:r>
                        <a:rPr lang="tr-TR" sz="2000" b="1" u="none" strike="noStrike" dirty="0">
                          <a:effectLst/>
                          <a:latin typeface="Times New Roman" panose="02020603050405020304" pitchFamily="18" charset="0"/>
                          <a:cs typeface="Times New Roman" panose="02020603050405020304" pitchFamily="18" charset="0"/>
                        </a:rPr>
                        <a:t>Bilenle bilmeyeni ayırt edemeyen (Mutlaka testten çıkarılması gereken)</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38                        % 41,76</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29</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1</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2</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4</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2</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bg2"/>
                    </a:solidFill>
                  </a:tcPr>
                </a:tc>
                <a:extLst>
                  <a:ext uri="{0D108BD9-81ED-4DB2-BD59-A6C34878D82A}">
                    <a16:rowId xmlns:a16="http://schemas.microsoft.com/office/drawing/2014/main" val="2410636617"/>
                  </a:ext>
                </a:extLst>
              </a:tr>
              <a:tr h="897364">
                <a:tc>
                  <a:txBody>
                    <a:bodyPr/>
                    <a:lstStyle/>
                    <a:p>
                      <a:pPr algn="l" fontAlgn="ctr"/>
                      <a:r>
                        <a:rPr lang="tr-TR" sz="2000" b="1" u="none" strike="noStrike" dirty="0">
                          <a:effectLst/>
                          <a:latin typeface="Times New Roman" panose="02020603050405020304" pitchFamily="18" charset="0"/>
                          <a:cs typeface="Times New Roman" panose="02020603050405020304" pitchFamily="18" charset="0"/>
                        </a:rPr>
                        <a:t>TOPLAM</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91                        % 100</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40                        % 43,96</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21                        % 23,08</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19                        % 20,88</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9                        % 9,9</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2000" b="1" u="none" strike="noStrike" dirty="0">
                          <a:effectLst/>
                          <a:latin typeface="Times New Roman" panose="02020603050405020304" pitchFamily="18" charset="0"/>
                          <a:cs typeface="Times New Roman" panose="02020603050405020304" pitchFamily="18" charset="0"/>
                        </a:rPr>
                        <a:t>2                        % 2,2</a:t>
                      </a:r>
                      <a:endParaRPr lang="tr-TR" sz="2000" b="1" i="0" u="none" strike="noStrike" dirty="0">
                        <a:effectLst/>
                        <a:latin typeface="Times New Roman" panose="02020603050405020304" pitchFamily="18" charset="0"/>
                        <a:cs typeface="Times New Roman" panose="02020603050405020304" pitchFamily="18" charset="0"/>
                      </a:endParaRPr>
                    </a:p>
                  </a:txBody>
                  <a:tcPr marL="0" marR="0" marT="0" marB="0" anchor="ctr">
                    <a:solidFill>
                      <a:schemeClr val="tx2">
                        <a:lumMod val="40000"/>
                        <a:lumOff val="60000"/>
                      </a:schemeClr>
                    </a:solidFill>
                  </a:tcPr>
                </a:tc>
                <a:extLst>
                  <a:ext uri="{0D108BD9-81ED-4DB2-BD59-A6C34878D82A}">
                    <a16:rowId xmlns:a16="http://schemas.microsoft.com/office/drawing/2014/main" val="3777441088"/>
                  </a:ext>
                </a:extLst>
              </a:tr>
            </a:tbl>
          </a:graphicData>
        </a:graphic>
      </p:graphicFrame>
    </p:spTree>
    <p:extLst>
      <p:ext uri="{BB962C8B-B14F-4D97-AF65-F5344CB8AC3E}">
        <p14:creationId xmlns:p14="http://schemas.microsoft.com/office/powerpoint/2010/main" val="682442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945749730"/>
              </p:ext>
            </p:extLst>
          </p:nvPr>
        </p:nvGraphicFramePr>
        <p:xfrm>
          <a:off x="212738" y="861433"/>
          <a:ext cx="11529159" cy="5525423"/>
        </p:xfrm>
        <a:graphic>
          <a:graphicData uri="http://schemas.openxmlformats.org/drawingml/2006/table">
            <a:tbl>
              <a:tblPr firstRow="1" firstCol="1" bandRow="1"/>
              <a:tblGrid>
                <a:gridCol w="3255580">
                  <a:extLst>
                    <a:ext uri="{9D8B030D-6E8A-4147-A177-3AD203B41FA5}">
                      <a16:colId xmlns:a16="http://schemas.microsoft.com/office/drawing/2014/main" val="3100430661"/>
                    </a:ext>
                  </a:extLst>
                </a:gridCol>
                <a:gridCol w="704021">
                  <a:extLst>
                    <a:ext uri="{9D8B030D-6E8A-4147-A177-3AD203B41FA5}">
                      <a16:colId xmlns:a16="http://schemas.microsoft.com/office/drawing/2014/main" val="1780405140"/>
                    </a:ext>
                  </a:extLst>
                </a:gridCol>
                <a:gridCol w="704021">
                  <a:extLst>
                    <a:ext uri="{9D8B030D-6E8A-4147-A177-3AD203B41FA5}">
                      <a16:colId xmlns:a16="http://schemas.microsoft.com/office/drawing/2014/main" val="3265446109"/>
                    </a:ext>
                  </a:extLst>
                </a:gridCol>
                <a:gridCol w="704021">
                  <a:extLst>
                    <a:ext uri="{9D8B030D-6E8A-4147-A177-3AD203B41FA5}">
                      <a16:colId xmlns:a16="http://schemas.microsoft.com/office/drawing/2014/main" val="3702637784"/>
                    </a:ext>
                  </a:extLst>
                </a:gridCol>
                <a:gridCol w="704021">
                  <a:extLst>
                    <a:ext uri="{9D8B030D-6E8A-4147-A177-3AD203B41FA5}">
                      <a16:colId xmlns:a16="http://schemas.microsoft.com/office/drawing/2014/main" val="2413676097"/>
                    </a:ext>
                  </a:extLst>
                </a:gridCol>
                <a:gridCol w="704021">
                  <a:extLst>
                    <a:ext uri="{9D8B030D-6E8A-4147-A177-3AD203B41FA5}">
                      <a16:colId xmlns:a16="http://schemas.microsoft.com/office/drawing/2014/main" val="480771401"/>
                    </a:ext>
                  </a:extLst>
                </a:gridCol>
                <a:gridCol w="704021">
                  <a:extLst>
                    <a:ext uri="{9D8B030D-6E8A-4147-A177-3AD203B41FA5}">
                      <a16:colId xmlns:a16="http://schemas.microsoft.com/office/drawing/2014/main" val="1538058220"/>
                    </a:ext>
                  </a:extLst>
                </a:gridCol>
                <a:gridCol w="704021">
                  <a:extLst>
                    <a:ext uri="{9D8B030D-6E8A-4147-A177-3AD203B41FA5}">
                      <a16:colId xmlns:a16="http://schemas.microsoft.com/office/drawing/2014/main" val="2094377649"/>
                    </a:ext>
                  </a:extLst>
                </a:gridCol>
                <a:gridCol w="704021">
                  <a:extLst>
                    <a:ext uri="{9D8B030D-6E8A-4147-A177-3AD203B41FA5}">
                      <a16:colId xmlns:a16="http://schemas.microsoft.com/office/drawing/2014/main" val="2373846175"/>
                    </a:ext>
                  </a:extLst>
                </a:gridCol>
                <a:gridCol w="704021">
                  <a:extLst>
                    <a:ext uri="{9D8B030D-6E8A-4147-A177-3AD203B41FA5}">
                      <a16:colId xmlns:a16="http://schemas.microsoft.com/office/drawing/2014/main" val="4129147208"/>
                    </a:ext>
                  </a:extLst>
                </a:gridCol>
                <a:gridCol w="676280">
                  <a:extLst>
                    <a:ext uri="{9D8B030D-6E8A-4147-A177-3AD203B41FA5}">
                      <a16:colId xmlns:a16="http://schemas.microsoft.com/office/drawing/2014/main" val="229966130"/>
                    </a:ext>
                  </a:extLst>
                </a:gridCol>
                <a:gridCol w="1261110">
                  <a:extLst>
                    <a:ext uri="{9D8B030D-6E8A-4147-A177-3AD203B41FA5}">
                      <a16:colId xmlns:a16="http://schemas.microsoft.com/office/drawing/2014/main" val="2096744836"/>
                    </a:ext>
                  </a:extLst>
                </a:gridCol>
              </a:tblGrid>
              <a:tr h="932214">
                <a:tc rowSpan="2">
                  <a:txBody>
                    <a:bodyPr/>
                    <a:lstStyle/>
                    <a:p>
                      <a:pPr algn="l">
                        <a:lnSpc>
                          <a:spcPct val="115000"/>
                        </a:lnSpc>
                        <a:spcAft>
                          <a:spcPts val="0"/>
                        </a:spcAft>
                      </a:pPr>
                      <a:r>
                        <a:rPr lang="tr-TR"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Katılım: 30</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738605484"/>
                  </a:ext>
                </a:extLst>
              </a:tr>
              <a:tr h="305913">
                <a:tc v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n=30)</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96380369"/>
                  </a:ext>
                </a:extLst>
              </a:tr>
              <a:tr h="1381058">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1.Kurulun amaç ve öğrenim hedeflerine ulaşmak için teorik ve pratik ders konu ve saatleri yeterliydi.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12,1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12,1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39,4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9</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27,3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5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66,7</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248040165"/>
                  </a:ext>
                </a:extLst>
              </a:tr>
              <a:tr h="1381058">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2. Kurul süresince bireysel çalışıp anlamamız için yeterli serbest çalışma saati ayrılmıştı.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7</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21,2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18,2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8</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24,2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7</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21,2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5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45,4</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142215999"/>
                  </a:ext>
                </a:extLst>
              </a:tr>
              <a:tr h="1035794">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3.Kurul içindeki ders konuları birbirlerini tamamlıyordu.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6,1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6,1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42,4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39,9</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5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82,3</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80251230"/>
                  </a:ext>
                </a:extLst>
              </a:tr>
            </a:tbl>
          </a:graphicData>
        </a:graphic>
      </p:graphicFrame>
    </p:spTree>
    <p:extLst>
      <p:ext uri="{BB962C8B-B14F-4D97-AF65-F5344CB8AC3E}">
        <p14:creationId xmlns:p14="http://schemas.microsoft.com/office/powerpoint/2010/main" val="301268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72732"/>
            <a:ext cx="10515600" cy="5692236"/>
          </a:xfrm>
        </p:spPr>
        <p:txBody>
          <a:bodyPr>
            <a:normAutofit/>
          </a:bodyPr>
          <a:lstStyle/>
          <a:p>
            <a:pPr marL="0" indent="0" algn="just">
              <a:lnSpc>
                <a:spcPct val="115000"/>
              </a:lnSpc>
              <a:spcAft>
                <a:spcPts val="0"/>
              </a:spcAft>
              <a:buNone/>
            </a:pPr>
            <a:r>
              <a:rPr lang="tr-TR" b="1" u="sng" dirty="0" smtClean="0">
                <a:latin typeface="Calibri" panose="020F0502020204030204" pitchFamily="34" charset="0"/>
                <a:ea typeface="Times New Roman" panose="02020603050405020304" pitchFamily="18" charset="0"/>
                <a:cs typeface="Times New Roman" panose="02020603050405020304" pitchFamily="18" charset="0"/>
              </a:rPr>
              <a:t>IV. </a:t>
            </a:r>
            <a:r>
              <a:rPr lang="tr-TR" b="1" u="sng" dirty="0">
                <a:latin typeface="Calibri" panose="020F0502020204030204" pitchFamily="34" charset="0"/>
                <a:ea typeface="Times New Roman" panose="02020603050405020304" pitchFamily="18" charset="0"/>
                <a:cs typeface="Times New Roman" panose="02020603050405020304" pitchFamily="18" charset="0"/>
              </a:rPr>
              <a:t>DERS </a:t>
            </a:r>
            <a:r>
              <a:rPr lang="tr-TR" b="1" u="sng" dirty="0" smtClean="0">
                <a:latin typeface="Calibri" panose="020F0502020204030204" pitchFamily="34" charset="0"/>
                <a:ea typeface="Times New Roman" panose="02020603050405020304" pitchFamily="18" charset="0"/>
                <a:cs typeface="Times New Roman" panose="02020603050405020304" pitchFamily="18" charset="0"/>
              </a:rPr>
              <a:t>KURULU: DOLAŞIM VE SOLUNUM </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buNone/>
            </a:pPr>
            <a:endParaRPr lang="tr-TR" sz="1600" dirty="0">
              <a:latin typeface="Calibri" panose="020F0502020204030204" pitchFamily="34" charset="0"/>
              <a:ea typeface="Calibri" panose="020F0502020204030204" pitchFamily="34" charset="0"/>
            </a:endParaRPr>
          </a:p>
          <a:p>
            <a:r>
              <a:rPr lang="tr-TR" sz="2400" b="1" dirty="0">
                <a:latin typeface="Calibri" panose="020F0502020204030204" pitchFamily="34" charset="0"/>
                <a:ea typeface="Calibri" panose="020F0502020204030204" pitchFamily="34" charset="0"/>
              </a:rPr>
              <a:t>01 Ocak – 02 Şubat 2024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6 Hafta</a:t>
            </a:r>
          </a:p>
          <a:p>
            <a:pPr>
              <a:lnSpc>
                <a:spcPct val="115000"/>
              </a:lnSpc>
              <a:spcAft>
                <a:spcPts val="0"/>
              </a:spcAft>
              <a:tabLst>
                <a:tab pos="2250440" algn="l"/>
                <a:tab pos="2340610" algn="l"/>
                <a:tab pos="2430780" algn="l"/>
              </a:tabLst>
            </a:pP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Kurul </a:t>
            </a:r>
            <a:r>
              <a:rPr lang="tr-TR" sz="2400" b="1" dirty="0">
                <a:latin typeface="Calibri" panose="020F0502020204030204" pitchFamily="34" charset="0"/>
                <a:ea typeface="Times New Roman" panose="02020603050405020304" pitchFamily="18" charset="0"/>
                <a:cs typeface="Times New Roman" panose="02020603050405020304" pitchFamily="18" charset="0"/>
              </a:rPr>
              <a:t>Toplam Ders Saati		: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90 </a:t>
            </a:r>
            <a:r>
              <a:rPr lang="tr-TR" sz="2400" dirty="0">
                <a:latin typeface="Calibri" panose="020F0502020204030204" pitchFamily="34" charset="0"/>
                <a:ea typeface="Times New Roman" panose="02020603050405020304" pitchFamily="18" charset="0"/>
                <a:cs typeface="Times New Roman" panose="02020603050405020304" pitchFamily="18" charset="0"/>
              </a:rPr>
              <a:t>Saat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(Teorik )+ 15 Saat (Pratik)</a:t>
            </a:r>
          </a:p>
          <a:p>
            <a:pPr>
              <a:lnSpc>
                <a:spcPct val="115000"/>
              </a:lnSpc>
              <a:spcAft>
                <a:spcPts val="0"/>
              </a:spcAft>
              <a:tabLst>
                <a:tab pos="2250440" algn="l"/>
                <a:tab pos="2340610" algn="l"/>
                <a:tab pos="2430780" algn="l"/>
              </a:tabLst>
            </a:pP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Pratik </a:t>
            </a:r>
            <a:r>
              <a:rPr lang="tr-TR" sz="2400" b="1" dirty="0">
                <a:latin typeface="Calibri" panose="020F0502020204030204" pitchFamily="34" charset="0"/>
                <a:ea typeface="Times New Roman" panose="02020603050405020304" pitchFamily="18" charset="0"/>
                <a:cs typeface="Times New Roman" panose="02020603050405020304" pitchFamily="18" charset="0"/>
              </a:rPr>
              <a:t>Sınav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30 Ocak </a:t>
            </a:r>
          </a:p>
          <a:p>
            <a:pPr>
              <a:lnSpc>
                <a:spcPct val="115000"/>
              </a:lnSpc>
              <a:spcAft>
                <a:spcPts val="0"/>
              </a:spcAft>
              <a:tabLst>
                <a:tab pos="2250440" algn="l"/>
                <a:tab pos="2340610" algn="l"/>
                <a:tab pos="2430780" algn="l"/>
              </a:tabLst>
            </a:pPr>
            <a:r>
              <a:rPr lang="tr-TR" sz="2400" dirty="0" smtClean="0">
                <a:latin typeface="Calibri" panose="020F0502020204030204" pitchFamily="34" charset="0"/>
                <a:ea typeface="Times New Roman" panose="02020603050405020304" pitchFamily="18" charset="0"/>
                <a:cs typeface="Times New Roman" panose="02020603050405020304" pitchFamily="18" charset="0"/>
              </a:rPr>
              <a:t>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Teorik Sınav						: </a:t>
            </a:r>
            <a:r>
              <a:rPr lang="tr-TR" sz="2400" dirty="0" smtClean="0">
                <a:latin typeface="Calibri" panose="020F0502020204030204" pitchFamily="34" charset="0"/>
                <a:ea typeface="Times New Roman" panose="02020603050405020304" pitchFamily="18" charset="0"/>
                <a:cs typeface="Times New Roman" panose="02020603050405020304" pitchFamily="18" charset="0"/>
              </a:rPr>
              <a:t>2 Şubat</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a:t>
            </a:r>
          </a:p>
          <a:p>
            <a:pPr>
              <a:lnSpc>
                <a:spcPct val="115000"/>
              </a:lnSpc>
              <a:spcAft>
                <a:spcPts val="0"/>
              </a:spcAft>
              <a:tabLst>
                <a:tab pos="2250440" algn="l"/>
                <a:tab pos="2340610" algn="l"/>
                <a:tab pos="2430780" algn="l"/>
              </a:tabLst>
            </a:pP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Ders </a:t>
            </a:r>
            <a:r>
              <a:rPr lang="tr-TR" sz="2400" b="1" dirty="0">
                <a:latin typeface="Calibri" panose="020F0502020204030204" pitchFamily="34" charset="0"/>
                <a:ea typeface="Times New Roman" panose="02020603050405020304" pitchFamily="18" charset="0"/>
                <a:cs typeface="Times New Roman" panose="02020603050405020304" pitchFamily="18" charset="0"/>
              </a:rPr>
              <a:t>Kurulu Başkanı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	: </a:t>
            </a:r>
            <a:r>
              <a:rPr lang="tr-TR" sz="2400" dirty="0"/>
              <a:t>Prof. Dr. Hasan </a:t>
            </a:r>
            <a:r>
              <a:rPr lang="tr-TR" sz="2400" dirty="0" smtClean="0"/>
              <a:t>KORKMAZ</a:t>
            </a:r>
          </a:p>
          <a:p>
            <a:pPr>
              <a:lnSpc>
                <a:spcPct val="115000"/>
              </a:lnSpc>
              <a:spcAft>
                <a:spcPts val="0"/>
              </a:spcAft>
              <a:tabLst>
                <a:tab pos="2250440" algn="l"/>
                <a:tab pos="2340610" algn="l"/>
                <a:tab pos="2430780" algn="l"/>
              </a:tabLst>
            </a:pP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Başkan </a:t>
            </a:r>
            <a:r>
              <a:rPr lang="tr-TR" sz="2400" b="1" dirty="0">
                <a:latin typeface="Calibri" panose="020F0502020204030204" pitchFamily="34" charset="0"/>
                <a:ea typeface="Times New Roman" panose="02020603050405020304" pitchFamily="18" charset="0"/>
                <a:cs typeface="Times New Roman" panose="02020603050405020304" pitchFamily="18" charset="0"/>
              </a:rPr>
              <a:t>Yardımcısı  			</a:t>
            </a:r>
            <a:r>
              <a:rPr lang="tr-TR" sz="2400" b="1" dirty="0" smtClean="0">
                <a:latin typeface="Calibri" panose="020F0502020204030204" pitchFamily="34" charset="0"/>
                <a:ea typeface="Times New Roman" panose="02020603050405020304" pitchFamily="18" charset="0"/>
                <a:cs typeface="Times New Roman" panose="02020603050405020304" pitchFamily="18" charset="0"/>
              </a:rPr>
              <a:t>:</a:t>
            </a:r>
            <a:r>
              <a:rPr lang="tr-TR" sz="2400" dirty="0"/>
              <a:t>Doç. Dr. Serhat UYSAL</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5599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157068905"/>
              </p:ext>
            </p:extLst>
          </p:nvPr>
        </p:nvGraphicFramePr>
        <p:xfrm>
          <a:off x="223248" y="977046"/>
          <a:ext cx="10999811" cy="4567624"/>
        </p:xfrm>
        <a:graphic>
          <a:graphicData uri="http://schemas.openxmlformats.org/drawingml/2006/table">
            <a:tbl>
              <a:tblPr firstRow="1" firstCol="1" bandRow="1"/>
              <a:tblGrid>
                <a:gridCol w="3255580">
                  <a:extLst>
                    <a:ext uri="{9D8B030D-6E8A-4147-A177-3AD203B41FA5}">
                      <a16:colId xmlns:a16="http://schemas.microsoft.com/office/drawing/2014/main" val="3100430661"/>
                    </a:ext>
                  </a:extLst>
                </a:gridCol>
                <a:gridCol w="704021">
                  <a:extLst>
                    <a:ext uri="{9D8B030D-6E8A-4147-A177-3AD203B41FA5}">
                      <a16:colId xmlns:a16="http://schemas.microsoft.com/office/drawing/2014/main" val="1780405140"/>
                    </a:ext>
                  </a:extLst>
                </a:gridCol>
                <a:gridCol w="704021">
                  <a:extLst>
                    <a:ext uri="{9D8B030D-6E8A-4147-A177-3AD203B41FA5}">
                      <a16:colId xmlns:a16="http://schemas.microsoft.com/office/drawing/2014/main" val="3265446109"/>
                    </a:ext>
                  </a:extLst>
                </a:gridCol>
                <a:gridCol w="704021">
                  <a:extLst>
                    <a:ext uri="{9D8B030D-6E8A-4147-A177-3AD203B41FA5}">
                      <a16:colId xmlns:a16="http://schemas.microsoft.com/office/drawing/2014/main" val="3702637784"/>
                    </a:ext>
                  </a:extLst>
                </a:gridCol>
                <a:gridCol w="704021">
                  <a:extLst>
                    <a:ext uri="{9D8B030D-6E8A-4147-A177-3AD203B41FA5}">
                      <a16:colId xmlns:a16="http://schemas.microsoft.com/office/drawing/2014/main" val="2413676097"/>
                    </a:ext>
                  </a:extLst>
                </a:gridCol>
                <a:gridCol w="704021">
                  <a:extLst>
                    <a:ext uri="{9D8B030D-6E8A-4147-A177-3AD203B41FA5}">
                      <a16:colId xmlns:a16="http://schemas.microsoft.com/office/drawing/2014/main" val="480771401"/>
                    </a:ext>
                  </a:extLst>
                </a:gridCol>
                <a:gridCol w="704021">
                  <a:extLst>
                    <a:ext uri="{9D8B030D-6E8A-4147-A177-3AD203B41FA5}">
                      <a16:colId xmlns:a16="http://schemas.microsoft.com/office/drawing/2014/main" val="1538058220"/>
                    </a:ext>
                  </a:extLst>
                </a:gridCol>
                <a:gridCol w="704021">
                  <a:extLst>
                    <a:ext uri="{9D8B030D-6E8A-4147-A177-3AD203B41FA5}">
                      <a16:colId xmlns:a16="http://schemas.microsoft.com/office/drawing/2014/main" val="2094377649"/>
                    </a:ext>
                  </a:extLst>
                </a:gridCol>
                <a:gridCol w="704021">
                  <a:extLst>
                    <a:ext uri="{9D8B030D-6E8A-4147-A177-3AD203B41FA5}">
                      <a16:colId xmlns:a16="http://schemas.microsoft.com/office/drawing/2014/main" val="2373846175"/>
                    </a:ext>
                  </a:extLst>
                </a:gridCol>
                <a:gridCol w="704021">
                  <a:extLst>
                    <a:ext uri="{9D8B030D-6E8A-4147-A177-3AD203B41FA5}">
                      <a16:colId xmlns:a16="http://schemas.microsoft.com/office/drawing/2014/main" val="4129147208"/>
                    </a:ext>
                  </a:extLst>
                </a:gridCol>
                <a:gridCol w="676280">
                  <a:extLst>
                    <a:ext uri="{9D8B030D-6E8A-4147-A177-3AD203B41FA5}">
                      <a16:colId xmlns:a16="http://schemas.microsoft.com/office/drawing/2014/main" val="229966130"/>
                    </a:ext>
                  </a:extLst>
                </a:gridCol>
                <a:gridCol w="731762">
                  <a:extLst>
                    <a:ext uri="{9D8B030D-6E8A-4147-A177-3AD203B41FA5}">
                      <a16:colId xmlns:a16="http://schemas.microsoft.com/office/drawing/2014/main" val="2096744836"/>
                    </a:ext>
                  </a:extLst>
                </a:gridCol>
              </a:tblGrid>
              <a:tr h="932214">
                <a:tc rowSpan="2">
                  <a:txBody>
                    <a:bodyPr/>
                    <a:lstStyle/>
                    <a:p>
                      <a:pPr algn="l">
                        <a:lnSpc>
                          <a:spcPct val="115000"/>
                        </a:lnSpc>
                        <a:spcAft>
                          <a:spcPts val="0"/>
                        </a:spcAft>
                      </a:pPr>
                      <a:r>
                        <a:rPr lang="tr-TR"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Katılım: </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20232024</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738605484"/>
                  </a:ext>
                </a:extLst>
              </a:tr>
              <a:tr h="305913">
                <a:tc v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2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96380369"/>
                  </a:ext>
                </a:extLst>
              </a:tr>
              <a:tr h="958951">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4.Kurul programına öğretim üyeleri uydu.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6,1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5</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15,2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33,3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33,3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66,6</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248040165"/>
                  </a:ext>
                </a:extLst>
              </a:tr>
              <a:tr h="89337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5.Program değişiklikleri zamanında bildirildi.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6,1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12,1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33,3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33,3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66,6</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142215999"/>
                  </a:ext>
                </a:extLst>
              </a:tr>
              <a:tr h="1035794">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6.Konuları anlatan öğretim üyeleri hastalık ve sağlıkla ilişkileri açıkladılar.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9,1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9,1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33,3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42,4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75,7</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80251230"/>
                  </a:ext>
                </a:extLst>
              </a:tr>
            </a:tbl>
          </a:graphicData>
        </a:graphic>
      </p:graphicFrame>
    </p:spTree>
    <p:extLst>
      <p:ext uri="{BB962C8B-B14F-4D97-AF65-F5344CB8AC3E}">
        <p14:creationId xmlns:p14="http://schemas.microsoft.com/office/powerpoint/2010/main" val="2337329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968404682"/>
              </p:ext>
            </p:extLst>
          </p:nvPr>
        </p:nvGraphicFramePr>
        <p:xfrm>
          <a:off x="140717" y="1030014"/>
          <a:ext cx="10842593" cy="5090160"/>
        </p:xfrm>
        <a:graphic>
          <a:graphicData uri="http://schemas.openxmlformats.org/drawingml/2006/table">
            <a:tbl>
              <a:tblPr firstRow="1" firstCol="1" bandRow="1"/>
              <a:tblGrid>
                <a:gridCol w="3245141">
                  <a:extLst>
                    <a:ext uri="{9D8B030D-6E8A-4147-A177-3AD203B41FA5}">
                      <a16:colId xmlns:a16="http://schemas.microsoft.com/office/drawing/2014/main" val="3376156534"/>
                    </a:ext>
                  </a:extLst>
                </a:gridCol>
                <a:gridCol w="706693">
                  <a:extLst>
                    <a:ext uri="{9D8B030D-6E8A-4147-A177-3AD203B41FA5}">
                      <a16:colId xmlns:a16="http://schemas.microsoft.com/office/drawing/2014/main" val="828912990"/>
                    </a:ext>
                  </a:extLst>
                </a:gridCol>
                <a:gridCol w="706693">
                  <a:extLst>
                    <a:ext uri="{9D8B030D-6E8A-4147-A177-3AD203B41FA5}">
                      <a16:colId xmlns:a16="http://schemas.microsoft.com/office/drawing/2014/main" val="2021134937"/>
                    </a:ext>
                  </a:extLst>
                </a:gridCol>
                <a:gridCol w="706693">
                  <a:extLst>
                    <a:ext uri="{9D8B030D-6E8A-4147-A177-3AD203B41FA5}">
                      <a16:colId xmlns:a16="http://schemas.microsoft.com/office/drawing/2014/main" val="998865900"/>
                    </a:ext>
                  </a:extLst>
                </a:gridCol>
                <a:gridCol w="706693">
                  <a:extLst>
                    <a:ext uri="{9D8B030D-6E8A-4147-A177-3AD203B41FA5}">
                      <a16:colId xmlns:a16="http://schemas.microsoft.com/office/drawing/2014/main" val="3758118940"/>
                    </a:ext>
                  </a:extLst>
                </a:gridCol>
                <a:gridCol w="565278">
                  <a:extLst>
                    <a:ext uri="{9D8B030D-6E8A-4147-A177-3AD203B41FA5}">
                      <a16:colId xmlns:a16="http://schemas.microsoft.com/office/drawing/2014/main" val="1694873661"/>
                    </a:ext>
                  </a:extLst>
                </a:gridCol>
                <a:gridCol w="700156">
                  <a:extLst>
                    <a:ext uri="{9D8B030D-6E8A-4147-A177-3AD203B41FA5}">
                      <a16:colId xmlns:a16="http://schemas.microsoft.com/office/drawing/2014/main" val="4095274750"/>
                    </a:ext>
                  </a:extLst>
                </a:gridCol>
                <a:gridCol w="525118">
                  <a:extLst>
                    <a:ext uri="{9D8B030D-6E8A-4147-A177-3AD203B41FA5}">
                      <a16:colId xmlns:a16="http://schemas.microsoft.com/office/drawing/2014/main" val="905520888"/>
                    </a:ext>
                  </a:extLst>
                </a:gridCol>
                <a:gridCol w="700156">
                  <a:extLst>
                    <a:ext uri="{9D8B030D-6E8A-4147-A177-3AD203B41FA5}">
                      <a16:colId xmlns:a16="http://schemas.microsoft.com/office/drawing/2014/main" val="946148365"/>
                    </a:ext>
                  </a:extLst>
                </a:gridCol>
                <a:gridCol w="648675">
                  <a:extLst>
                    <a:ext uri="{9D8B030D-6E8A-4147-A177-3AD203B41FA5}">
                      <a16:colId xmlns:a16="http://schemas.microsoft.com/office/drawing/2014/main" val="1694929614"/>
                    </a:ext>
                  </a:extLst>
                </a:gridCol>
                <a:gridCol w="885063">
                  <a:extLst>
                    <a:ext uri="{9D8B030D-6E8A-4147-A177-3AD203B41FA5}">
                      <a16:colId xmlns:a16="http://schemas.microsoft.com/office/drawing/2014/main" val="416988268"/>
                    </a:ext>
                  </a:extLst>
                </a:gridCol>
                <a:gridCol w="746234">
                  <a:extLst>
                    <a:ext uri="{9D8B030D-6E8A-4147-A177-3AD203B41FA5}">
                      <a16:colId xmlns:a16="http://schemas.microsoft.com/office/drawing/2014/main" val="2294102131"/>
                    </a:ext>
                  </a:extLst>
                </a:gridCol>
              </a:tblGrid>
              <a:tr h="668740">
                <a:tc rowSpan="2">
                  <a:txBody>
                    <a:bodyPr/>
                    <a:lstStyle/>
                    <a:p>
                      <a:pPr algn="l">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2023 2024</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04597774"/>
                  </a:ext>
                </a:extLst>
              </a:tr>
              <a:tr h="354842">
                <a:tc v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385629122"/>
                  </a:ext>
                </a:extLst>
              </a:tr>
              <a:tr h="90384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7.Dersler anlamamı kolaylaştıracak içerikte ve yoğunluktaydı.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12,1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18,2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15</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45,5</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7</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21,2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66,7</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2488257890"/>
                  </a:ext>
                </a:extLst>
              </a:tr>
              <a:tr h="90384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8.Görsel ve işitsel materyaller ( video, maket, slayt) anlamamı kolaylaştırdı.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18,2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18,2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33,3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30,3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63,6</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26975819"/>
                  </a:ext>
                </a:extLst>
              </a:tr>
              <a:tr h="903849">
                <a:tc>
                  <a:txBody>
                    <a:bodyPr/>
                    <a:lstStyle/>
                    <a:p>
                      <a:pPr algn="l">
                        <a:lnSpc>
                          <a:spcPct val="115000"/>
                        </a:lnSpc>
                        <a:spcAft>
                          <a:spcPts val="0"/>
                        </a:spcAft>
                      </a:pPr>
                      <a:r>
                        <a:rPr lang="tr-TR" sz="2000" b="1">
                          <a:effectLst/>
                          <a:latin typeface="Cambria" panose="02040503050406030204" pitchFamily="18" charset="0"/>
                          <a:ea typeface="Times New Roman" panose="02020603050405020304" pitchFamily="18" charset="0"/>
                          <a:cs typeface="Times New Roman" panose="02020603050405020304" pitchFamily="18" charset="0"/>
                        </a:rPr>
                        <a:t>9.Bu ders kurulundaki öğrendiğim bilgiler mesleğe karşı ilgimi artırdı.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6,1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18,2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33,3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33,3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66,6</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210304570"/>
                  </a:ext>
                </a:extLst>
              </a:tr>
            </a:tbl>
          </a:graphicData>
        </a:graphic>
      </p:graphicFrame>
    </p:spTree>
    <p:extLst>
      <p:ext uri="{BB962C8B-B14F-4D97-AF65-F5344CB8AC3E}">
        <p14:creationId xmlns:p14="http://schemas.microsoft.com/office/powerpoint/2010/main" val="2819441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230991762"/>
              </p:ext>
            </p:extLst>
          </p:nvPr>
        </p:nvGraphicFramePr>
        <p:xfrm>
          <a:off x="222921" y="1030014"/>
          <a:ext cx="10991617" cy="5074920"/>
        </p:xfrm>
        <a:graphic>
          <a:graphicData uri="http://schemas.openxmlformats.org/drawingml/2006/table">
            <a:tbl>
              <a:tblPr firstRow="1" firstCol="1" bandRow="1"/>
              <a:tblGrid>
                <a:gridCol w="3271841">
                  <a:extLst>
                    <a:ext uri="{9D8B030D-6E8A-4147-A177-3AD203B41FA5}">
                      <a16:colId xmlns:a16="http://schemas.microsoft.com/office/drawing/2014/main" val="3376156534"/>
                    </a:ext>
                  </a:extLst>
                </a:gridCol>
                <a:gridCol w="712508">
                  <a:extLst>
                    <a:ext uri="{9D8B030D-6E8A-4147-A177-3AD203B41FA5}">
                      <a16:colId xmlns:a16="http://schemas.microsoft.com/office/drawing/2014/main" val="828912990"/>
                    </a:ext>
                  </a:extLst>
                </a:gridCol>
                <a:gridCol w="712508">
                  <a:extLst>
                    <a:ext uri="{9D8B030D-6E8A-4147-A177-3AD203B41FA5}">
                      <a16:colId xmlns:a16="http://schemas.microsoft.com/office/drawing/2014/main" val="2021134937"/>
                    </a:ext>
                  </a:extLst>
                </a:gridCol>
                <a:gridCol w="712508">
                  <a:extLst>
                    <a:ext uri="{9D8B030D-6E8A-4147-A177-3AD203B41FA5}">
                      <a16:colId xmlns:a16="http://schemas.microsoft.com/office/drawing/2014/main" val="998865900"/>
                    </a:ext>
                  </a:extLst>
                </a:gridCol>
                <a:gridCol w="712508">
                  <a:extLst>
                    <a:ext uri="{9D8B030D-6E8A-4147-A177-3AD203B41FA5}">
                      <a16:colId xmlns:a16="http://schemas.microsoft.com/office/drawing/2014/main" val="3758118940"/>
                    </a:ext>
                  </a:extLst>
                </a:gridCol>
                <a:gridCol w="712508">
                  <a:extLst>
                    <a:ext uri="{9D8B030D-6E8A-4147-A177-3AD203B41FA5}">
                      <a16:colId xmlns:a16="http://schemas.microsoft.com/office/drawing/2014/main" val="1694873661"/>
                    </a:ext>
                  </a:extLst>
                </a:gridCol>
                <a:gridCol w="712508">
                  <a:extLst>
                    <a:ext uri="{9D8B030D-6E8A-4147-A177-3AD203B41FA5}">
                      <a16:colId xmlns:a16="http://schemas.microsoft.com/office/drawing/2014/main" val="4095274750"/>
                    </a:ext>
                  </a:extLst>
                </a:gridCol>
                <a:gridCol w="537841">
                  <a:extLst>
                    <a:ext uri="{9D8B030D-6E8A-4147-A177-3AD203B41FA5}">
                      <a16:colId xmlns:a16="http://schemas.microsoft.com/office/drawing/2014/main" val="905520888"/>
                    </a:ext>
                  </a:extLst>
                </a:gridCol>
                <a:gridCol w="737060">
                  <a:extLst>
                    <a:ext uri="{9D8B030D-6E8A-4147-A177-3AD203B41FA5}">
                      <a16:colId xmlns:a16="http://schemas.microsoft.com/office/drawing/2014/main" val="946148365"/>
                    </a:ext>
                  </a:extLst>
                </a:gridCol>
                <a:gridCol w="591725">
                  <a:extLst>
                    <a:ext uri="{9D8B030D-6E8A-4147-A177-3AD203B41FA5}">
                      <a16:colId xmlns:a16="http://schemas.microsoft.com/office/drawing/2014/main" val="1694929614"/>
                    </a:ext>
                  </a:extLst>
                </a:gridCol>
                <a:gridCol w="674773">
                  <a:extLst>
                    <a:ext uri="{9D8B030D-6E8A-4147-A177-3AD203B41FA5}">
                      <a16:colId xmlns:a16="http://schemas.microsoft.com/office/drawing/2014/main" val="416988268"/>
                    </a:ext>
                  </a:extLst>
                </a:gridCol>
                <a:gridCol w="903329">
                  <a:extLst>
                    <a:ext uri="{9D8B030D-6E8A-4147-A177-3AD203B41FA5}">
                      <a16:colId xmlns:a16="http://schemas.microsoft.com/office/drawing/2014/main" val="2294102131"/>
                    </a:ext>
                  </a:extLst>
                </a:gridCol>
              </a:tblGrid>
              <a:tr h="668740">
                <a:tc rowSpan="2">
                  <a:txBody>
                    <a:bodyPr/>
                    <a:lstStyle/>
                    <a:p>
                      <a:pPr algn="l">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2023 2024</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04597774"/>
                  </a:ext>
                </a:extLst>
              </a:tr>
              <a:tr h="354842">
                <a:tc v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385629122"/>
                  </a:ext>
                </a:extLst>
              </a:tr>
              <a:tr h="903849">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10.Öğretim üyeleri interaktif ders işleyerek derslerde dikkatimizi canlı tuttu.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6,1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18,2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36,4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30,3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5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66,7</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2488257890"/>
                  </a:ext>
                </a:extLst>
              </a:tr>
              <a:tr h="903849">
                <a:tc>
                  <a:txBody>
                    <a:bodyPr/>
                    <a:lstStyle/>
                    <a:p>
                      <a:pPr algn="l">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11.Kuruldaki pratikler dersi anlamamı kolaylaştırdı.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12,1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18,2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33,3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7</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21,2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5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54,5</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26975819"/>
                  </a:ext>
                </a:extLst>
              </a:tr>
              <a:tr h="903849">
                <a:tc>
                  <a:txBody>
                    <a:bodyPr/>
                    <a:lstStyle/>
                    <a:p>
                      <a:pPr algn="l">
                        <a:lnSpc>
                          <a:spcPct val="100000"/>
                        </a:lnSpc>
                        <a:spcAft>
                          <a:spcPts val="0"/>
                        </a:spcAft>
                      </a:pP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12.Kurul </a:t>
                      </a: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sürecinde kullanılan derslik, laboratuvar gibi fiziksel ortamlar ve kullanılan materyaller yeterliydi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12,1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30,3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9</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27,3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25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18,2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5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45,5</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210304570"/>
                  </a:ext>
                </a:extLst>
              </a:tr>
            </a:tbl>
          </a:graphicData>
        </a:graphic>
      </p:graphicFrame>
    </p:spTree>
    <p:extLst>
      <p:ext uri="{BB962C8B-B14F-4D97-AF65-F5344CB8AC3E}">
        <p14:creationId xmlns:p14="http://schemas.microsoft.com/office/powerpoint/2010/main" val="17931082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29892411"/>
              </p:ext>
            </p:extLst>
          </p:nvPr>
        </p:nvGraphicFramePr>
        <p:xfrm>
          <a:off x="124249" y="482220"/>
          <a:ext cx="11079779" cy="5815098"/>
        </p:xfrm>
        <a:graphic>
          <a:graphicData uri="http://schemas.openxmlformats.org/drawingml/2006/table">
            <a:tbl>
              <a:tblPr firstRow="1" firstCol="1" bandRow="1"/>
              <a:tblGrid>
                <a:gridCol w="3275879">
                  <a:extLst>
                    <a:ext uri="{9D8B030D-6E8A-4147-A177-3AD203B41FA5}">
                      <a16:colId xmlns:a16="http://schemas.microsoft.com/office/drawing/2014/main" val="3376156534"/>
                    </a:ext>
                  </a:extLst>
                </a:gridCol>
                <a:gridCol w="713387">
                  <a:extLst>
                    <a:ext uri="{9D8B030D-6E8A-4147-A177-3AD203B41FA5}">
                      <a16:colId xmlns:a16="http://schemas.microsoft.com/office/drawing/2014/main" val="828912990"/>
                    </a:ext>
                  </a:extLst>
                </a:gridCol>
                <a:gridCol w="713387">
                  <a:extLst>
                    <a:ext uri="{9D8B030D-6E8A-4147-A177-3AD203B41FA5}">
                      <a16:colId xmlns:a16="http://schemas.microsoft.com/office/drawing/2014/main" val="2021134937"/>
                    </a:ext>
                  </a:extLst>
                </a:gridCol>
                <a:gridCol w="713387">
                  <a:extLst>
                    <a:ext uri="{9D8B030D-6E8A-4147-A177-3AD203B41FA5}">
                      <a16:colId xmlns:a16="http://schemas.microsoft.com/office/drawing/2014/main" val="998865900"/>
                    </a:ext>
                  </a:extLst>
                </a:gridCol>
                <a:gridCol w="718244">
                  <a:extLst>
                    <a:ext uri="{9D8B030D-6E8A-4147-A177-3AD203B41FA5}">
                      <a16:colId xmlns:a16="http://schemas.microsoft.com/office/drawing/2014/main" val="3758118940"/>
                    </a:ext>
                  </a:extLst>
                </a:gridCol>
                <a:gridCol w="519697">
                  <a:extLst>
                    <a:ext uri="{9D8B030D-6E8A-4147-A177-3AD203B41FA5}">
                      <a16:colId xmlns:a16="http://schemas.microsoft.com/office/drawing/2014/main" val="1694873661"/>
                    </a:ext>
                  </a:extLst>
                </a:gridCol>
                <a:gridCol w="686001">
                  <a:extLst>
                    <a:ext uri="{9D8B030D-6E8A-4147-A177-3AD203B41FA5}">
                      <a16:colId xmlns:a16="http://schemas.microsoft.com/office/drawing/2014/main" val="4095274750"/>
                    </a:ext>
                  </a:extLst>
                </a:gridCol>
                <a:gridCol w="644424">
                  <a:extLst>
                    <a:ext uri="{9D8B030D-6E8A-4147-A177-3AD203B41FA5}">
                      <a16:colId xmlns:a16="http://schemas.microsoft.com/office/drawing/2014/main" val="905520888"/>
                    </a:ext>
                  </a:extLst>
                </a:gridCol>
                <a:gridCol w="737970">
                  <a:extLst>
                    <a:ext uri="{9D8B030D-6E8A-4147-A177-3AD203B41FA5}">
                      <a16:colId xmlns:a16="http://schemas.microsoft.com/office/drawing/2014/main" val="946148365"/>
                    </a:ext>
                  </a:extLst>
                </a:gridCol>
                <a:gridCol w="675607">
                  <a:extLst>
                    <a:ext uri="{9D8B030D-6E8A-4147-A177-3AD203B41FA5}">
                      <a16:colId xmlns:a16="http://schemas.microsoft.com/office/drawing/2014/main" val="1694929614"/>
                    </a:ext>
                  </a:extLst>
                </a:gridCol>
                <a:gridCol w="789940">
                  <a:extLst>
                    <a:ext uri="{9D8B030D-6E8A-4147-A177-3AD203B41FA5}">
                      <a16:colId xmlns:a16="http://schemas.microsoft.com/office/drawing/2014/main" val="416988268"/>
                    </a:ext>
                  </a:extLst>
                </a:gridCol>
                <a:gridCol w="891856">
                  <a:extLst>
                    <a:ext uri="{9D8B030D-6E8A-4147-A177-3AD203B41FA5}">
                      <a16:colId xmlns:a16="http://schemas.microsoft.com/office/drawing/2014/main" val="2294102131"/>
                    </a:ext>
                  </a:extLst>
                </a:gridCol>
              </a:tblGrid>
              <a:tr h="668740">
                <a:tc rowSpan="2">
                  <a:txBody>
                    <a:bodyPr/>
                    <a:lstStyle/>
                    <a:p>
                      <a:pPr algn="l">
                        <a:lnSpc>
                          <a:spcPct val="115000"/>
                        </a:lnSpc>
                        <a:spcAft>
                          <a:spcPts val="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Katılım </a:t>
                      </a: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1-Tamamen 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2-Kısmen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katılmıyorum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3-Kararsızım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4-Kısmen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5- </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Tamamen </a:t>
                      </a:r>
                      <a:r>
                        <a:rPr lang="tr-TR" sz="1600" b="1" dirty="0">
                          <a:effectLst/>
                          <a:latin typeface="Cambria" panose="02040503050406030204" pitchFamily="18" charset="0"/>
                          <a:ea typeface="Times New Roman" panose="02020603050405020304" pitchFamily="18" charset="0"/>
                          <a:cs typeface="Times New Roman" panose="02020603050405020304" pitchFamily="18" charset="0"/>
                        </a:rPr>
                        <a:t>K</a:t>
                      </a:r>
                      <a:r>
                        <a:rPr lang="tr-TR" sz="1600" b="1" dirty="0" smtClean="0">
                          <a:effectLst/>
                          <a:latin typeface="Cambria" panose="02040503050406030204" pitchFamily="18" charset="0"/>
                          <a:ea typeface="Times New Roman" panose="02020603050405020304" pitchFamily="18" charset="0"/>
                          <a:cs typeface="Times New Roman" panose="02020603050405020304" pitchFamily="18" charset="0"/>
                        </a:rPr>
                        <a:t>atılıyorum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tr-TR"/>
                    </a:p>
                  </a:txBody>
                  <a:tcPr/>
                </a:tc>
                <a:tc>
                  <a:txBody>
                    <a:bodyPr/>
                    <a:lstStyle/>
                    <a:p>
                      <a:pPr algn="ctr">
                        <a:lnSpc>
                          <a:spcPct val="100000"/>
                        </a:lnSpc>
                        <a:spcAft>
                          <a:spcPts val="0"/>
                        </a:spcAft>
                      </a:pPr>
                      <a:r>
                        <a:rPr lang="tr-TR" sz="2000" b="1" dirty="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0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904597774"/>
                  </a:ext>
                </a:extLst>
              </a:tr>
              <a:tr h="354842">
                <a:tc v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gridSpan="2">
                  <a:txBody>
                    <a:bodyPr/>
                    <a:lstStyle/>
                    <a:p>
                      <a:pPr algn="l">
                        <a:lnSpc>
                          <a:spcPts val="1300"/>
                        </a:lnSpc>
                        <a:spcAft>
                          <a:spcPts val="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Sayı       </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0884" marR="60884"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hMerge="1">
                  <a:txBody>
                    <a:bodyPr/>
                    <a:lstStyle/>
                    <a:p>
                      <a:endParaRPr lang="tr-TR"/>
                    </a:p>
                  </a:txBody>
                  <a:tcPr/>
                </a:tc>
                <a:tc>
                  <a:txBody>
                    <a:bodyPr/>
                    <a:lstStyle/>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endParaRPr lang="tr-TR" sz="1600" dirty="0">
                        <a:effectLst/>
                        <a:latin typeface="+mn-lt"/>
                        <a:ea typeface="Calibri" panose="020F0502020204030204" pitchFamily="34" charset="0"/>
                        <a:cs typeface="Times New Roman" panose="02020603050405020304" pitchFamily="18" charset="0"/>
                      </a:endParaRPr>
                    </a:p>
                    <a:p>
                      <a:pPr algn="ctr">
                        <a:lnSpc>
                          <a:spcPts val="1500"/>
                        </a:lnSpc>
                        <a:spcAft>
                          <a:spcPts val="0"/>
                        </a:spcAft>
                      </a:pPr>
                      <a:r>
                        <a:rPr lang="tr-TR" sz="1600" b="1" dirty="0">
                          <a:effectLst/>
                          <a:latin typeface="+mn-lt"/>
                          <a:ea typeface="Times New Roman" panose="02020603050405020304" pitchFamily="18" charset="0"/>
                          <a:cs typeface="Times New Roman" panose="02020603050405020304" pitchFamily="18" charset="0"/>
                        </a:rPr>
                        <a:t>(</a:t>
                      </a:r>
                      <a:r>
                        <a:rPr lang="tr-TR" sz="1600" b="1" dirty="0" smtClean="0">
                          <a:effectLst/>
                          <a:latin typeface="+mn-lt"/>
                          <a:ea typeface="Times New Roman" panose="02020603050405020304" pitchFamily="18" charset="0"/>
                          <a:cs typeface="Times New Roman" panose="02020603050405020304" pitchFamily="18" charset="0"/>
                        </a:rPr>
                        <a:t>n=)</a:t>
                      </a:r>
                      <a:endParaRPr lang="tr-TR" sz="16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3385629122"/>
                  </a:ext>
                </a:extLst>
              </a:tr>
              <a:tr h="512184">
                <a:tc>
                  <a:txBody>
                    <a:bodyPr/>
                    <a:lstStyle/>
                    <a:p>
                      <a:pPr algn="l">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13.Bu kurulda aldığım eğitimden memnunum.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6,1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9</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27,3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39,4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8</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24,2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5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63,6</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2488257890"/>
                  </a:ext>
                </a:extLst>
              </a:tr>
              <a:tr h="587248">
                <a:tc>
                  <a:txBody>
                    <a:bodyPr/>
                    <a:lstStyle/>
                    <a:p>
                      <a:pPr algn="l">
                        <a:lnSpc>
                          <a:spcPct val="100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14.Kurulun amaç ve öğrenim hedeflerine ulaştığımı düşünüyorum.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6,1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7</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21,2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48,5</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18,2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5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66,7</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4126975819"/>
                  </a:ext>
                </a:extLst>
              </a:tr>
              <a:tr h="914400">
                <a:tc>
                  <a:txBody>
                    <a:bodyPr/>
                    <a:lstStyle/>
                    <a:p>
                      <a:pPr algn="l">
                        <a:lnSpc>
                          <a:spcPct val="100000"/>
                        </a:lnSpc>
                        <a:spcAft>
                          <a:spcPts val="0"/>
                        </a:spcAft>
                      </a:pP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15.Kurul sonu sınavının kurul boyu öğretilenleri kapsadığını ve öğrendiklerimi nesnel bir şekilde ölçtüğünü düşünüyorum.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2</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6,1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9</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27,4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39,4</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3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18,2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lnSpc>
                          <a:spcPct val="15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57,6</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1210304570"/>
                  </a:ext>
                </a:extLst>
              </a:tr>
              <a:tr h="914400">
                <a:tc>
                  <a:txBody>
                    <a:bodyPr/>
                    <a:lstStyle/>
                    <a:p>
                      <a:pPr algn="l">
                        <a:lnSpc>
                          <a:spcPct val="115000"/>
                        </a:lnSpc>
                        <a:spcAft>
                          <a:spcPts val="0"/>
                        </a:spcAft>
                      </a:pP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16.Kurulda uygulanan zıt panel ilgili dersteki </a:t>
                      </a: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(Kardiyolojideki) </a:t>
                      </a:r>
                      <a:r>
                        <a:rPr lang="tr-TR" sz="2000" b="1" dirty="0">
                          <a:effectLst/>
                          <a:latin typeface="Cambria" panose="02040503050406030204" pitchFamily="18" charset="0"/>
                          <a:ea typeface="Times New Roman" panose="02020603050405020304" pitchFamily="18" charset="0"/>
                          <a:cs typeface="Times New Roman" panose="02020603050405020304" pitchFamily="18" charset="0"/>
                        </a:rPr>
                        <a:t>başarımı </a:t>
                      </a:r>
                      <a:r>
                        <a:rPr lang="tr-TR" sz="2000" b="1" dirty="0" smtClean="0">
                          <a:effectLst/>
                          <a:latin typeface="Cambria" panose="02040503050406030204" pitchFamily="18" charset="0"/>
                          <a:ea typeface="Times New Roman" panose="02020603050405020304" pitchFamily="18" charset="0"/>
                          <a:cs typeface="Times New Roman" panose="02020603050405020304" pitchFamily="18" charset="0"/>
                        </a:rPr>
                        <a:t>arttırdı.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30,3</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6,1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18,2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6,1</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a:effectLst/>
                          <a:latin typeface="Times New Roman" panose="02020603050405020304" pitchFamily="18" charset="0"/>
                          <a:ea typeface="Calibri" panose="020F0502020204030204" pitchFamily="34" charset="0"/>
                          <a:cs typeface="Times New Roman" panose="02020603050405020304" pitchFamily="18" charset="0"/>
                        </a:rPr>
                        <a:t>7</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200000"/>
                        </a:lnSpc>
                        <a:spcAft>
                          <a:spcPts val="0"/>
                        </a:spcAft>
                      </a:pPr>
                      <a:r>
                        <a:rPr lang="tr-TR" sz="2400" b="1" dirty="0">
                          <a:effectLst/>
                          <a:latin typeface="Times New Roman" panose="02020603050405020304" pitchFamily="18" charset="0"/>
                          <a:ea typeface="Calibri" panose="020F0502020204030204" pitchFamily="34" charset="0"/>
                          <a:cs typeface="Times New Roman" panose="02020603050405020304" pitchFamily="18" charset="0"/>
                        </a:rPr>
                        <a:t>21,2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lnSpc>
                          <a:spcPct val="150000"/>
                        </a:lnSpc>
                        <a:spcAft>
                          <a:spcPts val="0"/>
                        </a:spcAft>
                      </a:pPr>
                      <a:r>
                        <a:rPr lang="tr-TR" sz="2400" b="1" dirty="0" smtClean="0">
                          <a:effectLst/>
                          <a:latin typeface="Times New Roman" panose="02020603050405020304" pitchFamily="18" charset="0"/>
                          <a:ea typeface="Calibri" panose="020F0502020204030204" pitchFamily="34" charset="0"/>
                          <a:cs typeface="Times New Roman" panose="02020603050405020304" pitchFamily="18" charset="0"/>
                        </a:rPr>
                        <a:t>27,3</a:t>
                      </a:r>
                      <a:endParaRPr lang="tr-T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00"/>
                    </a:solidFill>
                  </a:tcPr>
                </a:tc>
                <a:extLst>
                  <a:ext uri="{0D108BD9-81ED-4DB2-BD59-A6C34878D82A}">
                    <a16:rowId xmlns:a16="http://schemas.microsoft.com/office/drawing/2014/main" val="2877740107"/>
                  </a:ext>
                </a:extLst>
              </a:tr>
            </a:tbl>
          </a:graphicData>
        </a:graphic>
      </p:graphicFrame>
    </p:spTree>
    <p:extLst>
      <p:ext uri="{BB962C8B-B14F-4D97-AF65-F5344CB8AC3E}">
        <p14:creationId xmlns:p14="http://schemas.microsoft.com/office/powerpoint/2010/main" val="4231540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OLUMLU GÖRÜŞLERİ</a:t>
            </a:r>
            <a:endParaRPr lang="tr-TR" dirty="0"/>
          </a:p>
        </p:txBody>
      </p:sp>
      <p:sp>
        <p:nvSpPr>
          <p:cNvPr id="3" name="İçerik Yer Tutucusu 2"/>
          <p:cNvSpPr>
            <a:spLocks noGrp="1"/>
          </p:cNvSpPr>
          <p:nvPr>
            <p:ph idx="1"/>
          </p:nvPr>
        </p:nvSpPr>
        <p:spPr>
          <a:xfrm>
            <a:off x="609600" y="1600201"/>
            <a:ext cx="10972800" cy="4559968"/>
          </a:xfrm>
        </p:spPr>
        <p:txBody>
          <a:bodyPr>
            <a:normAutofit/>
          </a:bodyPr>
          <a:lstStyle/>
          <a:p>
            <a:pPr lvl="0"/>
            <a:r>
              <a:rPr lang="tr-TR" sz="4800" dirty="0" smtClean="0">
                <a:latin typeface="Times New Roman" panose="02020603050405020304" pitchFamily="18" charset="0"/>
                <a:cs typeface="Times New Roman" panose="02020603050405020304" pitchFamily="18" charset="0"/>
              </a:rPr>
              <a:t>Kurul hafta sayısı uygundu (7)</a:t>
            </a:r>
          </a:p>
          <a:p>
            <a:pPr lvl="0"/>
            <a:r>
              <a:rPr lang="tr-TR" sz="4800" dirty="0" smtClean="0">
                <a:latin typeface="Times New Roman" panose="02020603050405020304" pitchFamily="18" charset="0"/>
                <a:cs typeface="Times New Roman" panose="02020603050405020304" pitchFamily="18" charset="0"/>
              </a:rPr>
              <a:t>Konular  birbirini tamamlıyordu (8)</a:t>
            </a:r>
          </a:p>
          <a:p>
            <a:pPr lvl="0"/>
            <a:r>
              <a:rPr lang="tr-TR" sz="4800" dirty="0" smtClean="0">
                <a:latin typeface="Times New Roman" panose="02020603050405020304" pitchFamily="18" charset="0"/>
                <a:cs typeface="Times New Roman" panose="02020603050405020304" pitchFamily="18" charset="0"/>
              </a:rPr>
              <a:t>PDÖ etkili bir öğrenim etkinliği oldu (9)</a:t>
            </a:r>
          </a:p>
          <a:p>
            <a:pPr lvl="0"/>
            <a:r>
              <a:rPr lang="tr-TR" sz="4800" dirty="0" smtClean="0">
                <a:latin typeface="Times New Roman" panose="02020603050405020304" pitchFamily="18" charset="0"/>
                <a:cs typeface="Times New Roman" panose="02020603050405020304" pitchFamily="18" charset="0"/>
              </a:rPr>
              <a:t>Mesleğe ilgimi arttırdı (3)</a:t>
            </a:r>
          </a:p>
          <a:p>
            <a:pPr lvl="0"/>
            <a:r>
              <a:rPr lang="tr-TR" sz="4800" dirty="0" smtClean="0">
                <a:latin typeface="Times New Roman" panose="02020603050405020304" pitchFamily="18" charset="0"/>
                <a:cs typeface="Times New Roman" panose="02020603050405020304" pitchFamily="18" charset="0"/>
              </a:rPr>
              <a:t>Yoktu (3)</a:t>
            </a:r>
          </a:p>
          <a:p>
            <a:pPr lvl="0"/>
            <a:endParaRPr lang="tr-TR" sz="2800" dirty="0" smtClean="0"/>
          </a:p>
          <a:p>
            <a:pPr lvl="0"/>
            <a:endParaRPr lang="tr-TR" sz="2800" dirty="0" smtClean="0"/>
          </a:p>
          <a:p>
            <a:pPr lvl="0"/>
            <a:endParaRPr lang="tr-TR" sz="2800" dirty="0" smtClean="0"/>
          </a:p>
          <a:p>
            <a:pPr lvl="0"/>
            <a:endParaRPr lang="tr-TR" sz="2800" dirty="0"/>
          </a:p>
          <a:p>
            <a:pPr lvl="0"/>
            <a:endParaRPr lang="tr-TR" dirty="0" smtClean="0"/>
          </a:p>
          <a:p>
            <a:pPr lvl="0"/>
            <a:endParaRPr lang="tr-TR" dirty="0" smtClean="0"/>
          </a:p>
          <a:p>
            <a:pPr lvl="0"/>
            <a:endParaRPr lang="tr-TR" sz="2800" dirty="0"/>
          </a:p>
          <a:p>
            <a:pPr marL="0" lvl="0" indent="0">
              <a:buNone/>
            </a:pPr>
            <a:endParaRPr lang="tr-TR" dirty="0" smtClean="0"/>
          </a:p>
          <a:p>
            <a:pPr lvl="0"/>
            <a:endParaRPr lang="tr-TR" sz="28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7616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OLUMLU GÖRÜŞLERİ</a:t>
            </a:r>
            <a:endParaRPr lang="tr-TR" dirty="0"/>
          </a:p>
        </p:txBody>
      </p:sp>
      <p:sp>
        <p:nvSpPr>
          <p:cNvPr id="3" name="İçerik Yer Tutucusu 2"/>
          <p:cNvSpPr>
            <a:spLocks noGrp="1"/>
          </p:cNvSpPr>
          <p:nvPr>
            <p:ph idx="1"/>
          </p:nvPr>
        </p:nvSpPr>
        <p:spPr/>
        <p:txBody>
          <a:bodyPr>
            <a:normAutofit/>
          </a:bodyPr>
          <a:lstStyle/>
          <a:p>
            <a:endParaRPr lang="tr-TR" sz="2800" dirty="0"/>
          </a:p>
          <a:p>
            <a:pPr lvl="0"/>
            <a:r>
              <a:rPr lang="tr-TR" sz="4400" dirty="0">
                <a:latin typeface="Times New Roman" panose="02020603050405020304" pitchFamily="18" charset="0"/>
                <a:cs typeface="Times New Roman" panose="02020603050405020304" pitchFamily="18" charset="0"/>
              </a:rPr>
              <a:t>Konular ilgi çekiciydi (2)</a:t>
            </a:r>
          </a:p>
          <a:p>
            <a:pPr lvl="0"/>
            <a:r>
              <a:rPr lang="tr-TR" sz="4400" dirty="0">
                <a:latin typeface="Times New Roman" panose="02020603050405020304" pitchFamily="18" charset="0"/>
                <a:cs typeface="Times New Roman" panose="02020603050405020304" pitchFamily="18" charset="0"/>
              </a:rPr>
              <a:t>Kardiyoloji konuları mesleğe ilgiyi arttırıcıydı (3) En iyi tarafı öğretilenlerin bizden bekleniyor oluşu (2)</a:t>
            </a:r>
          </a:p>
          <a:p>
            <a:pPr lvl="0"/>
            <a:r>
              <a:rPr lang="tr-TR" sz="4400" dirty="0">
                <a:latin typeface="Times New Roman" panose="02020603050405020304" pitchFamily="18" charset="0"/>
                <a:cs typeface="Times New Roman" panose="02020603050405020304" pitchFamily="18" charset="0"/>
              </a:rPr>
              <a:t>Kurul çok iyiydi (2)</a:t>
            </a:r>
          </a:p>
          <a:p>
            <a:pPr lvl="0"/>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1083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a:xfrm>
            <a:off x="609600" y="2017986"/>
            <a:ext cx="10972800" cy="4108178"/>
          </a:xfrm>
        </p:spPr>
        <p:txBody>
          <a:bodyPr>
            <a:normAutofit/>
          </a:bodyPr>
          <a:lstStyle/>
          <a:p>
            <a:pPr lvl="0"/>
            <a:r>
              <a:rPr lang="tr-TR" sz="2800" dirty="0" smtClean="0"/>
              <a:t>Sınav zordu (3)</a:t>
            </a:r>
          </a:p>
          <a:p>
            <a:pPr lvl="0"/>
            <a:r>
              <a:rPr lang="tr-TR" sz="2800" dirty="0" smtClean="0"/>
              <a:t>Ders yoğunluğu fazlaydı (6) Ders çalışmak için vakit kısıtlıydı (5)</a:t>
            </a:r>
          </a:p>
          <a:p>
            <a:pPr lvl="0"/>
            <a:r>
              <a:rPr lang="tr-TR" sz="2800" dirty="0" smtClean="0"/>
              <a:t>Bazı derslerde soru dili anlaşılmazdı-ağırdı (2)</a:t>
            </a:r>
          </a:p>
          <a:p>
            <a:pPr lvl="0"/>
            <a:r>
              <a:rPr lang="tr-TR" sz="2800" dirty="0" smtClean="0"/>
              <a:t>Saat 5 e kadar olan ders günleri verimli olmuyor (2)</a:t>
            </a:r>
          </a:p>
          <a:p>
            <a:pPr lvl="0"/>
            <a:r>
              <a:rPr lang="tr-TR" sz="2800" dirty="0" smtClean="0"/>
              <a:t>İptal edilen sorular öğrenciyi mağdur ediyor. İptal edilen soruların doğru kabul edilmesi öğrenci için daha iyi olacaktır. (6)</a:t>
            </a:r>
          </a:p>
          <a:p>
            <a:pPr lvl="0"/>
            <a:endParaRPr lang="tr-TR" sz="2800" dirty="0" smtClean="0"/>
          </a:p>
          <a:p>
            <a:pPr marL="0" indent="0">
              <a:buNone/>
            </a:pPr>
            <a:endParaRPr lang="tr-TR" sz="2800" dirty="0"/>
          </a:p>
          <a:p>
            <a:endParaRPr lang="tr-TR" dirty="0"/>
          </a:p>
          <a:p>
            <a:endParaRPr lang="tr-TR" dirty="0" smtClean="0"/>
          </a:p>
          <a:p>
            <a:endParaRPr lang="tr-TR" dirty="0"/>
          </a:p>
        </p:txBody>
      </p:sp>
    </p:spTree>
    <p:extLst>
      <p:ext uri="{BB962C8B-B14F-4D97-AF65-F5344CB8AC3E}">
        <p14:creationId xmlns:p14="http://schemas.microsoft.com/office/powerpoint/2010/main" val="19550881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a:xfrm>
            <a:off x="725214" y="1417638"/>
            <a:ext cx="10972800" cy="5244553"/>
          </a:xfrm>
        </p:spPr>
        <p:txBody>
          <a:bodyPr/>
          <a:lstStyle/>
          <a:p>
            <a:r>
              <a:rPr lang="tr-TR" sz="4000" dirty="0" smtClean="0">
                <a:latin typeface="Times New Roman" panose="02020603050405020304" pitchFamily="18" charset="0"/>
                <a:cs typeface="Times New Roman" panose="02020603050405020304" pitchFamily="18" charset="0"/>
              </a:rPr>
              <a:t>PDÖ  tam yılbaşı ve ilk haftaya denk geldiği için memlekete gidemedik 3 gün art arda yapılabilirdi (2)</a:t>
            </a:r>
          </a:p>
          <a:p>
            <a:r>
              <a:rPr lang="tr-TR" sz="4000" dirty="0" smtClean="0">
                <a:latin typeface="Times New Roman" panose="02020603050405020304" pitchFamily="18" charset="0"/>
                <a:cs typeface="Times New Roman" panose="02020603050405020304" pitchFamily="18" charset="0"/>
              </a:rPr>
              <a:t>Bazı hocalar sadece slayt okuyarak geçti. Ses tonları tek düzeydi. Böyle olunca uyumamak için çok çabalıyoruz (3). Hasta olduğum halde tüm derslere girdim ancak sadece slayt okunup geçildiği için verimi çok azdı(1)</a:t>
            </a:r>
          </a:p>
          <a:p>
            <a:pPr marL="0" indent="0">
              <a:buNone/>
            </a:pPr>
            <a:endParaRPr lang="tr-TR" sz="4000" dirty="0" smtClean="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7103669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a:xfrm>
            <a:off x="609600" y="2039006"/>
            <a:ext cx="10972800" cy="4281583"/>
          </a:xfrm>
        </p:spPr>
        <p:txBody>
          <a:bodyPr>
            <a:noAutofit/>
          </a:bodyPr>
          <a:lstStyle/>
          <a:p>
            <a:r>
              <a:rPr lang="tr-TR" sz="3600" dirty="0" smtClean="0">
                <a:latin typeface="Times New Roman" panose="02020603050405020304" pitchFamily="18" charset="0"/>
                <a:cs typeface="Times New Roman" panose="02020603050405020304" pitchFamily="18" charset="0"/>
              </a:rPr>
              <a:t>Bazı hocalar bu konuları zaten 5. sınıfta göreceksiniz diyerek  konu anlatımını daha hafif geçmelerine rağmen soruları oldukça ayrıntı ve zordu(1)</a:t>
            </a:r>
          </a:p>
          <a:p>
            <a:r>
              <a:rPr lang="tr-TR" sz="3600" dirty="0" smtClean="0">
                <a:latin typeface="Times New Roman" panose="02020603050405020304" pitchFamily="18" charset="0"/>
                <a:cs typeface="Times New Roman" panose="02020603050405020304" pitchFamily="18" charset="0"/>
              </a:rPr>
              <a:t>Sınavda bazı sorular bilerek kafa karıştırıcı hazırlanmıştı ve o dersten baraj aldım. Bu şekildeki farklı düşünce tarzları  nedeni ile  hakkımızın yendiğini düşünüyorum (1)</a:t>
            </a:r>
          </a:p>
          <a:p>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9855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a:solidFill>
                  <a:prstClr val="black"/>
                </a:solidFill>
                <a:latin typeface="Times New Roman" panose="02020603050405020304" pitchFamily="18" charset="0"/>
                <a:cs typeface="Times New Roman" panose="02020603050405020304" pitchFamily="18" charset="0"/>
              </a:rPr>
              <a:t>KURULLA İLGİLİ ÖĞRENCİLERİN OLUMSUZ GÖRÜŞLERİ</a:t>
            </a:r>
            <a:endParaRPr lang="tr-TR" dirty="0"/>
          </a:p>
        </p:txBody>
      </p:sp>
      <p:sp>
        <p:nvSpPr>
          <p:cNvPr id="3" name="İçerik Yer Tutucusu 2"/>
          <p:cNvSpPr>
            <a:spLocks noGrp="1"/>
          </p:cNvSpPr>
          <p:nvPr>
            <p:ph idx="1"/>
          </p:nvPr>
        </p:nvSpPr>
        <p:spPr>
          <a:xfrm>
            <a:off x="609600" y="1973766"/>
            <a:ext cx="10972800" cy="4152398"/>
          </a:xfrm>
        </p:spPr>
        <p:txBody>
          <a:bodyPr>
            <a:normAutofit/>
          </a:bodyPr>
          <a:lstStyle/>
          <a:p>
            <a:r>
              <a:rPr lang="tr-TR" sz="4000" dirty="0" smtClean="0">
                <a:latin typeface="Times New Roman" panose="02020603050405020304" pitchFamily="18" charset="0"/>
                <a:cs typeface="Times New Roman" panose="02020603050405020304" pitchFamily="18" charset="0"/>
              </a:rPr>
              <a:t>Harput amfinin ses düzeni bozuk. Ders verimini etkiliyor(1)</a:t>
            </a:r>
          </a:p>
          <a:p>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2547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2120830685"/>
              </p:ext>
            </p:extLst>
          </p:nvPr>
        </p:nvGraphicFramePr>
        <p:xfrm>
          <a:off x="866273" y="850232"/>
          <a:ext cx="10782388" cy="5325944"/>
        </p:xfrm>
        <a:graphic>
          <a:graphicData uri="http://schemas.openxmlformats.org/drawingml/2006/table">
            <a:tbl>
              <a:tblPr firstRow="1" firstCol="1" bandRow="1"/>
              <a:tblGrid>
                <a:gridCol w="3906647">
                  <a:extLst>
                    <a:ext uri="{9D8B030D-6E8A-4147-A177-3AD203B41FA5}">
                      <a16:colId xmlns:a16="http://schemas.microsoft.com/office/drawing/2014/main" val="895329836"/>
                    </a:ext>
                  </a:extLst>
                </a:gridCol>
                <a:gridCol w="3087068">
                  <a:extLst>
                    <a:ext uri="{9D8B030D-6E8A-4147-A177-3AD203B41FA5}">
                      <a16:colId xmlns:a16="http://schemas.microsoft.com/office/drawing/2014/main" val="1054591"/>
                    </a:ext>
                  </a:extLst>
                </a:gridCol>
                <a:gridCol w="1623717">
                  <a:extLst>
                    <a:ext uri="{9D8B030D-6E8A-4147-A177-3AD203B41FA5}">
                      <a16:colId xmlns:a16="http://schemas.microsoft.com/office/drawing/2014/main" val="2669579724"/>
                    </a:ext>
                  </a:extLst>
                </a:gridCol>
                <a:gridCol w="2164956">
                  <a:extLst>
                    <a:ext uri="{9D8B030D-6E8A-4147-A177-3AD203B41FA5}">
                      <a16:colId xmlns:a16="http://schemas.microsoft.com/office/drawing/2014/main" val="2117055968"/>
                    </a:ext>
                  </a:extLst>
                </a:gridCol>
              </a:tblGrid>
              <a:tr h="919664">
                <a:tc>
                  <a:txBody>
                    <a:bodyPr/>
                    <a:lstStyle/>
                    <a:p>
                      <a:pPr algn="just">
                        <a:lnSpc>
                          <a:spcPct val="115000"/>
                        </a:lnSpc>
                        <a:spcAft>
                          <a:spcPts val="0"/>
                        </a:spcAft>
                        <a:tabLst>
                          <a:tab pos="2057400" algn="l"/>
                          <a:tab pos="2250440" algn="l"/>
                          <a:tab pos="2340610" algn="l"/>
                          <a:tab pos="2430780" algn="l"/>
                        </a:tabLst>
                      </a:pPr>
                      <a:r>
                        <a:rPr lang="tr-TR"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tc>
                  <a:txBody>
                    <a:bodyPr/>
                    <a:lstStyle/>
                    <a:p>
                      <a:pPr algn="ctr">
                        <a:lnSpc>
                          <a:spcPct val="115000"/>
                        </a:lnSpc>
                        <a:spcAft>
                          <a:spcPts val="0"/>
                        </a:spcAft>
                        <a:tabLst>
                          <a:tab pos="2057400" algn="l"/>
                          <a:tab pos="2250440" algn="l"/>
                          <a:tab pos="2340610" algn="l"/>
                          <a:tab pos="2430780" algn="l"/>
                        </a:tabLst>
                      </a:pPr>
                      <a:r>
                        <a:rPr lang="tr-TR"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Hafta</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tc>
                  <a:txBody>
                    <a:bodyPr/>
                    <a:lstStyle/>
                    <a:p>
                      <a:pPr algn="ctr">
                        <a:lnSpc>
                          <a:spcPct val="115000"/>
                        </a:lnSpc>
                        <a:spcAft>
                          <a:spcPts val="0"/>
                        </a:spcAft>
                        <a:tabLst>
                          <a:tab pos="2057400" algn="l"/>
                          <a:tab pos="2250440" algn="l"/>
                          <a:tab pos="2340610" algn="l"/>
                          <a:tab pos="2430780" algn="l"/>
                        </a:tabLst>
                      </a:pPr>
                      <a:r>
                        <a:rPr lang="tr-TR"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Saat</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tc>
                  <a:txBody>
                    <a:bodyPr/>
                    <a:lstStyle/>
                    <a:p>
                      <a:pPr algn="ctr">
                        <a:lnSpc>
                          <a:spcPct val="115000"/>
                        </a:lnSpc>
                        <a:spcAft>
                          <a:spcPts val="0"/>
                        </a:spcAft>
                        <a:tabLst>
                          <a:tab pos="2057400" algn="l"/>
                          <a:tab pos="2250440" algn="l"/>
                          <a:tab pos="2340610" algn="l"/>
                          <a:tab pos="2430780" algn="l"/>
                        </a:tabLst>
                      </a:pPr>
                      <a:r>
                        <a:rPr lang="tr-TR"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Saat/Gün</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9050" cap="flat" cmpd="sng" algn="ctr">
                      <a:solidFill>
                        <a:srgbClr val="95B3D7"/>
                      </a:solidFill>
                      <a:prstDash val="solid"/>
                      <a:round/>
                      <a:headEnd type="none" w="med" len="med"/>
                      <a:tailEnd type="none" w="med" len="med"/>
                    </a:lnB>
                    <a:solidFill>
                      <a:srgbClr val="B8CCE4"/>
                    </a:solidFill>
                  </a:tcPr>
                </a:tc>
                <a:extLst>
                  <a:ext uri="{0D108BD9-81ED-4DB2-BD59-A6C34878D82A}">
                    <a16:rowId xmlns:a16="http://schemas.microsoft.com/office/drawing/2014/main" val="389645283"/>
                  </a:ext>
                </a:extLst>
              </a:tr>
              <a:tr h="550785">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2023-2024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IV.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90+(12+3)</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4,2</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9050" cap="flat" cmpd="sng" algn="ctr">
                      <a:solidFill>
                        <a:srgbClr val="95B3D7"/>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4263541787"/>
                  </a:ext>
                </a:extLst>
              </a:tr>
              <a:tr h="550785">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2022-2023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IV.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91+3</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4,7</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1262813513"/>
                  </a:ext>
                </a:extLst>
              </a:tr>
              <a:tr h="550785">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2021-2022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92+2</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6,3</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4197628704"/>
                  </a:ext>
                </a:extLst>
              </a:tr>
              <a:tr h="550785">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2020-2021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92</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6,1</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640723621"/>
                  </a:ext>
                </a:extLst>
              </a:tr>
              <a:tr h="550785">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2019-2020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96+4</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3706131007"/>
                  </a:ext>
                </a:extLst>
              </a:tr>
              <a:tr h="550785">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2018-2019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108+4 </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5,6</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2316985350"/>
                  </a:ext>
                </a:extLst>
              </a:tr>
              <a:tr h="550785">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2017-2018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105+(4+4)</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5,7</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2541472092"/>
                  </a:ext>
                </a:extLst>
              </a:tr>
              <a:tr h="550785">
                <a:tc>
                  <a:txBody>
                    <a:bodyPr/>
                    <a:lstStyle/>
                    <a:p>
                      <a:pPr algn="just">
                        <a:lnSpc>
                          <a:spcPct val="115000"/>
                        </a:lnSpc>
                        <a:spcAft>
                          <a:spcPts val="0"/>
                        </a:spcAft>
                        <a:tabLst>
                          <a:tab pos="2057400" algn="l"/>
                          <a:tab pos="2250440" algn="l"/>
                          <a:tab pos="2340610" algn="l"/>
                          <a:tab pos="2430780" algn="l"/>
                        </a:tabLs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2016-2017 </a:t>
                      </a:r>
                      <a:r>
                        <a:rPr lang="tr-TR" sz="2400" b="1" dirty="0" smtClean="0">
                          <a:effectLst/>
                          <a:latin typeface="Calibri" panose="020F0502020204030204" pitchFamily="34" charset="0"/>
                          <a:ea typeface="Calibri" panose="020F0502020204030204" pitchFamily="34" charset="0"/>
                          <a:cs typeface="Times New Roman" panose="02020603050405020304" pitchFamily="18" charset="0"/>
                        </a:rPr>
                        <a:t>III.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DERS KURULU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105+(4+4)</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tc>
                  <a:txBody>
                    <a:bodyPr/>
                    <a:lstStyle/>
                    <a:p>
                      <a:pPr algn="ctr">
                        <a:lnSpc>
                          <a:spcPct val="115000"/>
                        </a:lnSpc>
                        <a:spcAft>
                          <a:spcPts val="0"/>
                        </a:spcAft>
                        <a:tabLst>
                          <a:tab pos="2057400" algn="l"/>
                          <a:tab pos="2250440" algn="l"/>
                          <a:tab pos="2340610" algn="l"/>
                          <a:tab pos="2430780" algn="l"/>
                        </a:tabLst>
                      </a:pPr>
                      <a:r>
                        <a:rPr lang="tr-TR" sz="2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5,7</a:t>
                      </a:r>
                      <a:endParaRPr lang="tr-TR"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8CCE4"/>
                      </a:solidFill>
                      <a:prstDash val="solid"/>
                      <a:round/>
                      <a:headEnd type="none" w="med" len="med"/>
                      <a:tailEnd type="none" w="med" len="med"/>
                    </a:lnL>
                    <a:lnR w="12700" cap="flat" cmpd="sng" algn="ctr">
                      <a:solidFill>
                        <a:srgbClr val="B8CCE4"/>
                      </a:solidFill>
                      <a:prstDash val="solid"/>
                      <a:round/>
                      <a:headEnd type="none" w="med" len="med"/>
                      <a:tailEnd type="none" w="med" len="med"/>
                    </a:lnR>
                    <a:lnT w="12700" cap="flat" cmpd="sng" algn="ctr">
                      <a:solidFill>
                        <a:srgbClr val="B8CCE4"/>
                      </a:solidFill>
                      <a:prstDash val="solid"/>
                      <a:round/>
                      <a:headEnd type="none" w="med" len="med"/>
                      <a:tailEnd type="none" w="med" len="med"/>
                    </a:lnT>
                    <a:lnB w="12700" cap="flat" cmpd="sng" algn="ctr">
                      <a:solidFill>
                        <a:srgbClr val="B8CCE4"/>
                      </a:solidFill>
                      <a:prstDash val="solid"/>
                      <a:round/>
                      <a:headEnd type="none" w="med" len="med"/>
                      <a:tailEnd type="none" w="med" len="med"/>
                    </a:lnB>
                  </a:tcPr>
                </a:tc>
                <a:extLst>
                  <a:ext uri="{0D108BD9-81ED-4DB2-BD59-A6C34878D82A}">
                    <a16:rowId xmlns:a16="http://schemas.microsoft.com/office/drawing/2014/main" val="2607371449"/>
                  </a:ext>
                </a:extLst>
              </a:tr>
            </a:tbl>
          </a:graphicData>
        </a:graphic>
      </p:graphicFrame>
    </p:spTree>
    <p:extLst>
      <p:ext uri="{BB962C8B-B14F-4D97-AF65-F5344CB8AC3E}">
        <p14:creationId xmlns:p14="http://schemas.microsoft.com/office/powerpoint/2010/main" val="27458951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
            </a:r>
            <a:br>
              <a:rPr lang="tr-TR" dirty="0" smtClean="0"/>
            </a:br>
            <a:endParaRPr lang="tr-TR" dirty="0"/>
          </a:p>
        </p:txBody>
      </p:sp>
      <p:sp>
        <p:nvSpPr>
          <p:cNvPr id="3" name="Alt Başlık 2"/>
          <p:cNvSpPr>
            <a:spLocks noGrp="1"/>
          </p:cNvSpPr>
          <p:nvPr>
            <p:ph type="subTitle" idx="1"/>
          </p:nvPr>
        </p:nvSpPr>
        <p:spPr/>
        <p:txBody>
          <a:bodyPr/>
          <a:lstStyle/>
          <a:p>
            <a:r>
              <a:rPr lang="tr-TR" b="1" dirty="0" smtClean="0"/>
              <a:t>TEŞEKKÜRLER</a:t>
            </a:r>
            <a:endParaRPr lang="tr-TR" b="1" dirty="0"/>
          </a:p>
        </p:txBody>
      </p:sp>
    </p:spTree>
    <p:extLst>
      <p:ext uri="{BB962C8B-B14F-4D97-AF65-F5344CB8AC3E}">
        <p14:creationId xmlns:p14="http://schemas.microsoft.com/office/powerpoint/2010/main" val="519808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419803404"/>
              </p:ext>
            </p:extLst>
          </p:nvPr>
        </p:nvGraphicFramePr>
        <p:xfrm>
          <a:off x="866275" y="497303"/>
          <a:ext cx="10940714" cy="5807244"/>
        </p:xfrm>
        <a:graphic>
          <a:graphicData uri="http://schemas.openxmlformats.org/drawingml/2006/table">
            <a:tbl>
              <a:tblPr>
                <a:tableStyleId>{5C22544A-7EE6-4342-B048-85BDC9FD1C3A}</a:tableStyleId>
              </a:tblPr>
              <a:tblGrid>
                <a:gridCol w="8752571">
                  <a:extLst>
                    <a:ext uri="{9D8B030D-6E8A-4147-A177-3AD203B41FA5}">
                      <a16:colId xmlns:a16="http://schemas.microsoft.com/office/drawing/2014/main" val="1061249227"/>
                    </a:ext>
                  </a:extLst>
                </a:gridCol>
                <a:gridCol w="2188143">
                  <a:extLst>
                    <a:ext uri="{9D8B030D-6E8A-4147-A177-3AD203B41FA5}">
                      <a16:colId xmlns:a16="http://schemas.microsoft.com/office/drawing/2014/main" val="872514079"/>
                    </a:ext>
                  </a:extLst>
                </a:gridCol>
              </a:tblGrid>
              <a:tr h="967874">
                <a:tc gridSpan="2">
                  <a:txBody>
                    <a:bodyPr/>
                    <a:lstStyle/>
                    <a:p>
                      <a:pPr algn="ctr" fontAlgn="ctr"/>
                      <a:r>
                        <a:rPr lang="tr-TR" sz="3200" u="none" strike="noStrike" dirty="0">
                          <a:effectLst/>
                        </a:rPr>
                        <a:t>SINAV VERİLERİ</a:t>
                      </a:r>
                      <a:endParaRPr lang="tr-TR" sz="3200" b="1" i="0" u="none" strike="noStrike" dirty="0">
                        <a:effectLst/>
                        <a:latin typeface="Times New Roman" panose="02020603050405020304" pitchFamily="18" charset="0"/>
                      </a:endParaRPr>
                    </a:p>
                  </a:txBody>
                  <a:tcPr marL="0" marR="0" marT="0" marB="0" anchor="ctr">
                    <a:solidFill>
                      <a:schemeClr val="accent1"/>
                    </a:solidFill>
                  </a:tcPr>
                </a:tc>
                <a:tc hMerge="1">
                  <a:txBody>
                    <a:bodyPr/>
                    <a:lstStyle/>
                    <a:p>
                      <a:endParaRPr lang="tr-TR"/>
                    </a:p>
                  </a:txBody>
                  <a:tcPr/>
                </a:tc>
                <a:extLst>
                  <a:ext uri="{0D108BD9-81ED-4DB2-BD59-A6C34878D82A}">
                    <a16:rowId xmlns:a16="http://schemas.microsoft.com/office/drawing/2014/main" val="4110445391"/>
                  </a:ext>
                </a:extLst>
              </a:tr>
              <a:tr h="967874">
                <a:tc>
                  <a:txBody>
                    <a:bodyPr/>
                    <a:lstStyle/>
                    <a:p>
                      <a:pPr algn="l" fontAlgn="ctr"/>
                      <a:endParaRPr lang="tr-TR" sz="3200" b="0" i="0" u="none" strike="noStrike" dirty="0">
                        <a:solidFill>
                          <a:srgbClr val="FF0000"/>
                        </a:solidFill>
                        <a:effectLst/>
                        <a:latin typeface="Times New Roman" panose="02020603050405020304" pitchFamily="18" charset="0"/>
                      </a:endParaRPr>
                    </a:p>
                  </a:txBody>
                  <a:tcPr marL="0" marR="0" marT="0" marB="0" anchor="ctr">
                    <a:solidFill>
                      <a:schemeClr val="accent1"/>
                    </a:solidFill>
                  </a:tcPr>
                </a:tc>
                <a:tc>
                  <a:txBody>
                    <a:bodyPr/>
                    <a:lstStyle/>
                    <a:p>
                      <a:pPr algn="ctr" fontAlgn="ctr"/>
                      <a:endParaRPr lang="tr-TR" sz="3200" b="0" i="0" u="none" strike="noStrike" dirty="0">
                        <a:effectLst/>
                        <a:latin typeface="Times New Roman" panose="02020603050405020304" pitchFamily="18" charset="0"/>
                      </a:endParaRPr>
                    </a:p>
                  </a:txBody>
                  <a:tcPr marL="0" marR="0" marT="0" marB="0" anchor="ctr">
                    <a:solidFill>
                      <a:schemeClr val="accent1"/>
                    </a:solidFill>
                  </a:tcPr>
                </a:tc>
                <a:extLst>
                  <a:ext uri="{0D108BD9-81ED-4DB2-BD59-A6C34878D82A}">
                    <a16:rowId xmlns:a16="http://schemas.microsoft.com/office/drawing/2014/main" val="1314283905"/>
                  </a:ext>
                </a:extLst>
              </a:tr>
              <a:tr h="967874">
                <a:tc>
                  <a:txBody>
                    <a:bodyPr/>
                    <a:lstStyle/>
                    <a:p>
                      <a:pPr algn="l" fontAlgn="ctr"/>
                      <a:r>
                        <a:rPr lang="tr-TR" sz="3200" u="none" strike="noStrike" dirty="0">
                          <a:effectLst/>
                        </a:rPr>
                        <a:t>Sınava Giren Öğrenci Sayısı</a:t>
                      </a:r>
                      <a:endParaRPr lang="tr-TR" sz="3200" b="0" i="0" u="none" strike="noStrike" dirty="0">
                        <a:effectLst/>
                        <a:latin typeface="Times New Roman" panose="02020603050405020304" pitchFamily="18" charset="0"/>
                      </a:endParaRPr>
                    </a:p>
                  </a:txBody>
                  <a:tcPr marL="0" marR="0" marT="0" marB="0" anchor="ctr"/>
                </a:tc>
                <a:tc>
                  <a:txBody>
                    <a:bodyPr/>
                    <a:lstStyle/>
                    <a:p>
                      <a:pPr algn="ctr" fontAlgn="ctr"/>
                      <a:r>
                        <a:rPr lang="tr-TR" sz="3200" u="none" strike="noStrike">
                          <a:effectLst/>
                        </a:rPr>
                        <a:t>211</a:t>
                      </a:r>
                      <a:endParaRPr lang="tr-TR" sz="32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2397706433"/>
                  </a:ext>
                </a:extLst>
              </a:tr>
              <a:tr h="967874">
                <a:tc>
                  <a:txBody>
                    <a:bodyPr/>
                    <a:lstStyle/>
                    <a:p>
                      <a:pPr algn="l" fontAlgn="ctr"/>
                      <a:r>
                        <a:rPr lang="tr-TR" sz="3200" u="none" strike="noStrike" dirty="0">
                          <a:effectLst/>
                        </a:rPr>
                        <a:t>Sınava Girmeyen Öğrenci Sayısı</a:t>
                      </a:r>
                      <a:endParaRPr lang="tr-TR" sz="3200" b="0" i="0" u="none" strike="noStrike" dirty="0">
                        <a:effectLst/>
                        <a:latin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3200" u="none" strike="noStrike" dirty="0">
                          <a:effectLst/>
                        </a:rPr>
                        <a:t>2</a:t>
                      </a:r>
                      <a:endParaRPr lang="tr-TR" sz="3200" b="0" i="0" u="none" strike="noStrike" dirty="0">
                        <a:effectLst/>
                        <a:latin typeface="Times New Roman" panose="02020603050405020304" pitchFamily="18" charset="0"/>
                      </a:endParaRPr>
                    </a:p>
                  </a:txBody>
                  <a:tcPr marL="0" marR="0" marT="0" marB="0" anchor="ctr">
                    <a:solidFill>
                      <a:schemeClr val="tx2">
                        <a:lumMod val="40000"/>
                        <a:lumOff val="60000"/>
                      </a:schemeClr>
                    </a:solidFill>
                  </a:tcPr>
                </a:tc>
                <a:extLst>
                  <a:ext uri="{0D108BD9-81ED-4DB2-BD59-A6C34878D82A}">
                    <a16:rowId xmlns:a16="http://schemas.microsoft.com/office/drawing/2014/main" val="1535098755"/>
                  </a:ext>
                </a:extLst>
              </a:tr>
              <a:tr h="967874">
                <a:tc>
                  <a:txBody>
                    <a:bodyPr/>
                    <a:lstStyle/>
                    <a:p>
                      <a:pPr algn="l" fontAlgn="ctr"/>
                      <a:r>
                        <a:rPr lang="tr-TR" sz="3200" u="none" strike="noStrike" dirty="0">
                          <a:effectLst/>
                        </a:rPr>
                        <a:t>Toplam Soru Sayısı</a:t>
                      </a:r>
                      <a:endParaRPr lang="tr-TR" sz="3200" b="0" i="0" u="none" strike="noStrike" dirty="0">
                        <a:effectLst/>
                        <a:latin typeface="Times New Roman" panose="02020603050405020304" pitchFamily="18" charset="0"/>
                      </a:endParaRPr>
                    </a:p>
                  </a:txBody>
                  <a:tcPr marL="0" marR="0" marT="0" marB="0" anchor="ctr"/>
                </a:tc>
                <a:tc>
                  <a:txBody>
                    <a:bodyPr/>
                    <a:lstStyle/>
                    <a:p>
                      <a:pPr algn="ctr" fontAlgn="ctr"/>
                      <a:r>
                        <a:rPr lang="tr-TR" sz="3200" u="none" strike="noStrike" dirty="0">
                          <a:effectLst/>
                        </a:rPr>
                        <a:t>93 (7P)</a:t>
                      </a:r>
                      <a:endParaRPr lang="tr-TR" sz="32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829219482"/>
                  </a:ext>
                </a:extLst>
              </a:tr>
              <a:tr h="967874">
                <a:tc>
                  <a:txBody>
                    <a:bodyPr/>
                    <a:lstStyle/>
                    <a:p>
                      <a:pPr algn="l" fontAlgn="ctr"/>
                      <a:r>
                        <a:rPr lang="tr-TR" sz="3200" u="none" strike="noStrike" dirty="0">
                          <a:effectLst/>
                        </a:rPr>
                        <a:t>İptal Edilen Soru (Toplam)</a:t>
                      </a:r>
                      <a:endParaRPr lang="tr-TR" sz="3200" b="0" i="0" u="none" strike="noStrike" dirty="0">
                        <a:effectLst/>
                        <a:latin typeface="Times New Roman" panose="02020603050405020304" pitchFamily="18" charset="0"/>
                      </a:endParaRPr>
                    </a:p>
                  </a:txBody>
                  <a:tcPr marL="0" marR="0" marT="0" marB="0" anchor="ctr">
                    <a:solidFill>
                      <a:schemeClr val="tx2">
                        <a:lumMod val="40000"/>
                        <a:lumOff val="60000"/>
                      </a:schemeClr>
                    </a:solidFill>
                  </a:tcPr>
                </a:tc>
                <a:tc>
                  <a:txBody>
                    <a:bodyPr/>
                    <a:lstStyle/>
                    <a:p>
                      <a:pPr algn="ctr" fontAlgn="ctr"/>
                      <a:r>
                        <a:rPr lang="tr-TR" sz="3200" u="none" strike="noStrike" dirty="0">
                          <a:effectLst/>
                        </a:rPr>
                        <a:t>2</a:t>
                      </a:r>
                      <a:endParaRPr lang="tr-TR" sz="3200" b="0" i="0" u="none" strike="noStrike" dirty="0">
                        <a:effectLst/>
                        <a:latin typeface="Times New Roman" panose="02020603050405020304" pitchFamily="18" charset="0"/>
                      </a:endParaRPr>
                    </a:p>
                  </a:txBody>
                  <a:tcPr marL="0" marR="0" marT="0" marB="0" anchor="ctr">
                    <a:solidFill>
                      <a:schemeClr val="tx2">
                        <a:lumMod val="40000"/>
                        <a:lumOff val="60000"/>
                      </a:schemeClr>
                    </a:solidFill>
                  </a:tcPr>
                </a:tc>
                <a:extLst>
                  <a:ext uri="{0D108BD9-81ED-4DB2-BD59-A6C34878D82A}">
                    <a16:rowId xmlns:a16="http://schemas.microsoft.com/office/drawing/2014/main" val="2129504959"/>
                  </a:ext>
                </a:extLst>
              </a:tr>
            </a:tbl>
          </a:graphicData>
        </a:graphic>
      </p:graphicFrame>
    </p:spTree>
    <p:extLst>
      <p:ext uri="{BB962C8B-B14F-4D97-AF65-F5344CB8AC3E}">
        <p14:creationId xmlns:p14="http://schemas.microsoft.com/office/powerpoint/2010/main" val="472033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89274311"/>
              </p:ext>
            </p:extLst>
          </p:nvPr>
        </p:nvGraphicFramePr>
        <p:xfrm>
          <a:off x="1427744" y="240635"/>
          <a:ext cx="9994234" cy="6518980"/>
        </p:xfrm>
        <a:graphic>
          <a:graphicData uri="http://schemas.openxmlformats.org/drawingml/2006/table">
            <a:tbl>
              <a:tblPr>
                <a:tableStyleId>{5C22544A-7EE6-4342-B048-85BDC9FD1C3A}</a:tableStyleId>
              </a:tblPr>
              <a:tblGrid>
                <a:gridCol w="2998270">
                  <a:extLst>
                    <a:ext uri="{9D8B030D-6E8A-4147-A177-3AD203B41FA5}">
                      <a16:colId xmlns:a16="http://schemas.microsoft.com/office/drawing/2014/main" val="1701305739"/>
                    </a:ext>
                  </a:extLst>
                </a:gridCol>
                <a:gridCol w="1998847">
                  <a:extLst>
                    <a:ext uri="{9D8B030D-6E8A-4147-A177-3AD203B41FA5}">
                      <a16:colId xmlns:a16="http://schemas.microsoft.com/office/drawing/2014/main" val="2248864448"/>
                    </a:ext>
                  </a:extLst>
                </a:gridCol>
                <a:gridCol w="1998847">
                  <a:extLst>
                    <a:ext uri="{9D8B030D-6E8A-4147-A177-3AD203B41FA5}">
                      <a16:colId xmlns:a16="http://schemas.microsoft.com/office/drawing/2014/main" val="735680474"/>
                    </a:ext>
                  </a:extLst>
                </a:gridCol>
                <a:gridCol w="2998270">
                  <a:extLst>
                    <a:ext uri="{9D8B030D-6E8A-4147-A177-3AD203B41FA5}">
                      <a16:colId xmlns:a16="http://schemas.microsoft.com/office/drawing/2014/main" val="64361036"/>
                    </a:ext>
                  </a:extLst>
                </a:gridCol>
              </a:tblGrid>
              <a:tr h="788740">
                <a:tc gridSpan="4">
                  <a:txBody>
                    <a:bodyPr/>
                    <a:lstStyle/>
                    <a:p>
                      <a:pPr algn="ctr" fontAlgn="ctr"/>
                      <a:r>
                        <a:rPr lang="tr-TR" sz="3600" b="1" u="none" strike="noStrike" dirty="0">
                          <a:effectLst/>
                        </a:rPr>
                        <a:t>SINAV SORULARININ DAĞILIMI</a:t>
                      </a:r>
                      <a:endParaRPr lang="tr-TR" sz="36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34100370"/>
                  </a:ext>
                </a:extLst>
              </a:tr>
              <a:tr h="323638">
                <a:tc>
                  <a:txBody>
                    <a:bodyPr/>
                    <a:lstStyle/>
                    <a:p>
                      <a:pPr algn="ctr" fontAlgn="ctr"/>
                      <a:r>
                        <a:rPr lang="tr-TR" sz="2000" b="1" u="none" strike="noStrike" dirty="0">
                          <a:effectLst/>
                        </a:rPr>
                        <a:t>DERSLER</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TEORİK PUAN</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PRATİK PUAN</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TEORİK + PRATİK PUAN</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extLst>
                  <a:ext uri="{0D108BD9-81ED-4DB2-BD59-A6C34878D82A}">
                    <a16:rowId xmlns:a16="http://schemas.microsoft.com/office/drawing/2014/main" val="2373773453"/>
                  </a:ext>
                </a:extLst>
              </a:tr>
              <a:tr h="539396">
                <a:tc>
                  <a:txBody>
                    <a:bodyPr/>
                    <a:lstStyle/>
                    <a:p>
                      <a:pPr algn="ctr" fontAlgn="ctr"/>
                      <a:r>
                        <a:rPr lang="tr-TR" sz="2000" b="1" u="none" strike="noStrike" dirty="0">
                          <a:effectLst/>
                        </a:rPr>
                        <a:t>Çocuk Sağlığı ve Hastalıkları </a:t>
                      </a:r>
                      <a:r>
                        <a:rPr lang="tr-TR" sz="2000" b="1" i="1" u="none" strike="noStrike" dirty="0">
                          <a:effectLst/>
                        </a:rPr>
                        <a:t>(1-7)</a:t>
                      </a:r>
                      <a:endParaRPr lang="tr-TR" sz="2000" b="1" i="1"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a:effectLst/>
                        </a:rPr>
                        <a:t>7</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7</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421696355"/>
                  </a:ext>
                </a:extLst>
              </a:tr>
              <a:tr h="323638">
                <a:tc>
                  <a:txBody>
                    <a:bodyPr/>
                    <a:lstStyle/>
                    <a:p>
                      <a:pPr algn="ctr" fontAlgn="ctr"/>
                      <a:r>
                        <a:rPr lang="tr-TR" sz="2000" b="1" u="none" strike="noStrike" dirty="0">
                          <a:effectLst/>
                        </a:rPr>
                        <a:t>Tıbbi Mikrobiyoloji (8-18)</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11</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11</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1422556037"/>
                  </a:ext>
                </a:extLst>
              </a:tr>
              <a:tr h="323638">
                <a:tc>
                  <a:txBody>
                    <a:bodyPr/>
                    <a:lstStyle/>
                    <a:p>
                      <a:pPr algn="ctr" fontAlgn="ctr"/>
                      <a:r>
                        <a:rPr lang="tr-TR" sz="2000" b="1" u="none" strike="noStrike" dirty="0">
                          <a:effectLst/>
                        </a:rPr>
                        <a:t>Nükleer Tıp </a:t>
                      </a:r>
                      <a:r>
                        <a:rPr lang="tr-TR" sz="2000" b="1" i="1" u="none" strike="noStrike" dirty="0">
                          <a:effectLst/>
                        </a:rPr>
                        <a:t>(19-20)</a:t>
                      </a:r>
                      <a:endParaRPr lang="tr-TR" sz="2000" b="1" i="1"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2</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4141409891"/>
                  </a:ext>
                </a:extLst>
              </a:tr>
              <a:tr h="323638">
                <a:tc>
                  <a:txBody>
                    <a:bodyPr/>
                    <a:lstStyle/>
                    <a:p>
                      <a:pPr algn="ctr" fontAlgn="ctr"/>
                      <a:r>
                        <a:rPr lang="tr-TR" sz="2000" b="1" u="none" strike="noStrike" dirty="0">
                          <a:effectLst/>
                        </a:rPr>
                        <a:t>Tıbbi Patoloji (</a:t>
                      </a:r>
                      <a:r>
                        <a:rPr lang="tr-TR" sz="2000" b="1" i="1" u="none" strike="noStrike" dirty="0">
                          <a:effectLst/>
                        </a:rPr>
                        <a:t>21-38)</a:t>
                      </a:r>
                      <a:endParaRPr lang="tr-TR" sz="2000" b="1" i="1"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18</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18</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4028761822"/>
                  </a:ext>
                </a:extLst>
              </a:tr>
              <a:tr h="323638">
                <a:tc>
                  <a:txBody>
                    <a:bodyPr/>
                    <a:lstStyle/>
                    <a:p>
                      <a:pPr algn="ctr" fontAlgn="ctr"/>
                      <a:r>
                        <a:rPr lang="tr-TR" sz="2000" b="1" u="none" strike="noStrike" dirty="0">
                          <a:effectLst/>
                        </a:rPr>
                        <a:t>Tıbbi Farmakoloji </a:t>
                      </a:r>
                      <a:r>
                        <a:rPr lang="tr-TR" sz="2000" b="1" i="1" u="none" strike="noStrike" dirty="0">
                          <a:effectLst/>
                        </a:rPr>
                        <a:t>(39-59)</a:t>
                      </a:r>
                      <a:endParaRPr lang="tr-TR" sz="2000" b="1" i="1"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a:effectLst/>
                        </a:rPr>
                        <a:t>21</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21</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602349982"/>
                  </a:ext>
                </a:extLst>
              </a:tr>
              <a:tr h="554205">
                <a:tc>
                  <a:txBody>
                    <a:bodyPr/>
                    <a:lstStyle/>
                    <a:p>
                      <a:pPr algn="ctr" fontAlgn="ctr"/>
                      <a:r>
                        <a:rPr lang="tr-TR" sz="2000" b="1" u="none" strike="noStrike" dirty="0">
                          <a:effectLst/>
                        </a:rPr>
                        <a:t>Probleme Dayalı Öğrenim (PDÖ) (</a:t>
                      </a:r>
                      <a:r>
                        <a:rPr lang="tr-TR" sz="2000" b="1" i="1" u="none" strike="noStrike" dirty="0">
                          <a:effectLst/>
                        </a:rPr>
                        <a:t>60-64</a:t>
                      </a:r>
                      <a:r>
                        <a:rPr lang="tr-TR" sz="2000" b="1" u="none" strike="noStrike" dirty="0">
                          <a:effectLst/>
                        </a:rPr>
                        <a:t>)</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5</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7</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12</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2890845587"/>
                  </a:ext>
                </a:extLst>
              </a:tr>
              <a:tr h="323638">
                <a:tc>
                  <a:txBody>
                    <a:bodyPr/>
                    <a:lstStyle/>
                    <a:p>
                      <a:pPr algn="ctr" fontAlgn="ctr"/>
                      <a:r>
                        <a:rPr lang="tr-TR" sz="2000" b="1" u="none" strike="noStrike" dirty="0">
                          <a:effectLst/>
                        </a:rPr>
                        <a:t>Göğüs Cerrahisi  </a:t>
                      </a:r>
                      <a:r>
                        <a:rPr lang="tr-TR" sz="2000" b="1" i="1" u="none" strike="noStrike" dirty="0">
                          <a:effectLst/>
                        </a:rPr>
                        <a:t>(65-69)</a:t>
                      </a:r>
                      <a:endParaRPr lang="tr-TR" sz="2000" b="1" i="1"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a:effectLst/>
                        </a:rPr>
                        <a:t>5</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5</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1069800551"/>
                  </a:ext>
                </a:extLst>
              </a:tr>
              <a:tr h="554205">
                <a:tc>
                  <a:txBody>
                    <a:bodyPr/>
                    <a:lstStyle/>
                    <a:p>
                      <a:pPr algn="ctr" fontAlgn="ctr"/>
                      <a:r>
                        <a:rPr lang="tr-TR" sz="2000" b="1" u="none" strike="noStrike" dirty="0">
                          <a:effectLst/>
                        </a:rPr>
                        <a:t>Kulak Burun ve Boğaz Hastalıkları </a:t>
                      </a:r>
                      <a:r>
                        <a:rPr lang="tr-TR" sz="2000" b="1" i="1" u="none" strike="noStrike" dirty="0">
                          <a:effectLst/>
                        </a:rPr>
                        <a:t>(70-71)</a:t>
                      </a:r>
                      <a:endParaRPr lang="tr-TR" sz="2000" b="1" i="1"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2</a:t>
                      </a:r>
                      <a:endParaRPr lang="tr-TR" sz="2400" b="1"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2</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754818688"/>
                  </a:ext>
                </a:extLst>
              </a:tr>
              <a:tr h="323638">
                <a:tc>
                  <a:txBody>
                    <a:bodyPr/>
                    <a:lstStyle/>
                    <a:p>
                      <a:pPr algn="ctr" fontAlgn="ctr"/>
                      <a:r>
                        <a:rPr lang="tr-TR" sz="2000" b="1" u="none" strike="noStrike" dirty="0">
                          <a:effectLst/>
                        </a:rPr>
                        <a:t>Göğüs Hastalıkları </a:t>
                      </a:r>
                      <a:r>
                        <a:rPr lang="tr-TR" sz="2000" b="1" i="1" u="none" strike="noStrike" dirty="0">
                          <a:effectLst/>
                        </a:rPr>
                        <a:t>(72-77)</a:t>
                      </a:r>
                      <a:endParaRPr lang="tr-TR" sz="2000" b="1" i="1"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a:effectLst/>
                        </a:rPr>
                        <a:t>6</a:t>
                      </a:r>
                      <a:endParaRPr lang="tr-TR" sz="2400" b="0"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6</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4000549532"/>
                  </a:ext>
                </a:extLst>
              </a:tr>
              <a:tr h="554205">
                <a:tc>
                  <a:txBody>
                    <a:bodyPr/>
                    <a:lstStyle/>
                    <a:p>
                      <a:pPr algn="ctr" fontAlgn="ctr"/>
                      <a:r>
                        <a:rPr lang="tr-TR" sz="2000" b="1" u="none" strike="noStrike" dirty="0">
                          <a:effectLst/>
                        </a:rPr>
                        <a:t>Acil Tıp + Enfeksiyon </a:t>
                      </a:r>
                      <a:r>
                        <a:rPr lang="tr-TR" sz="2000" b="1" u="none" strike="noStrike" dirty="0" err="1">
                          <a:effectLst/>
                        </a:rPr>
                        <a:t>Hast</a:t>
                      </a:r>
                      <a:r>
                        <a:rPr lang="tr-TR" sz="2000" b="1" u="none" strike="noStrike" dirty="0">
                          <a:effectLst/>
                        </a:rPr>
                        <a:t>. + Radyoloji </a:t>
                      </a:r>
                      <a:r>
                        <a:rPr lang="tr-TR" sz="2000" b="1" i="1" u="none" strike="noStrike" dirty="0">
                          <a:effectLst/>
                        </a:rPr>
                        <a:t>(78-80)</a:t>
                      </a:r>
                      <a:endParaRPr lang="tr-TR" sz="2000" b="1" i="1"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3</a:t>
                      </a:r>
                      <a:endParaRPr lang="tr-TR" sz="2400" b="0" i="0" u="none" strike="noStrike" dirty="0">
                        <a:solidFill>
                          <a:srgbClr val="000000"/>
                        </a:solidFill>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3</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2819697515"/>
                  </a:ext>
                </a:extLst>
              </a:tr>
              <a:tr h="323638">
                <a:tc>
                  <a:txBody>
                    <a:bodyPr/>
                    <a:lstStyle/>
                    <a:p>
                      <a:pPr algn="ctr" fontAlgn="ctr"/>
                      <a:r>
                        <a:rPr lang="tr-TR" sz="2000" b="1" u="none" strike="noStrike" dirty="0">
                          <a:effectLst/>
                        </a:rPr>
                        <a:t>Kardiyoloji (</a:t>
                      </a:r>
                      <a:r>
                        <a:rPr lang="tr-TR" sz="2000" b="1" i="1" u="none" strike="noStrike" dirty="0">
                          <a:effectLst/>
                        </a:rPr>
                        <a:t>81-93)</a:t>
                      </a:r>
                      <a:endParaRPr lang="tr-TR" sz="2000" b="1" i="1"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a:effectLst/>
                        </a:rPr>
                        <a:t>13</a:t>
                      </a:r>
                      <a:endParaRPr lang="tr-TR" sz="2400" b="1"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 </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13</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2765490941"/>
                  </a:ext>
                </a:extLst>
              </a:tr>
              <a:tr h="323638">
                <a:tc>
                  <a:txBody>
                    <a:bodyPr/>
                    <a:lstStyle/>
                    <a:p>
                      <a:pPr algn="ctr" fontAlgn="ctr"/>
                      <a:r>
                        <a:rPr lang="tr-TR" sz="2000" b="1" u="none" strike="noStrike" dirty="0">
                          <a:effectLst/>
                        </a:rPr>
                        <a:t>Toplam</a:t>
                      </a:r>
                      <a:endParaRPr lang="tr-TR" sz="20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93</a:t>
                      </a:r>
                      <a:endParaRPr lang="tr-TR" sz="2400" b="0" i="0" u="none" strike="noStrike" dirty="0">
                        <a:solidFill>
                          <a:srgbClr val="000000"/>
                        </a:solidFill>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7</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tc>
                  <a:txBody>
                    <a:bodyPr/>
                    <a:lstStyle/>
                    <a:p>
                      <a:pPr algn="ctr" fontAlgn="ctr"/>
                      <a:r>
                        <a:rPr lang="tr-TR" sz="2400" u="none" strike="noStrike" dirty="0">
                          <a:effectLst/>
                        </a:rPr>
                        <a:t>100</a:t>
                      </a:r>
                      <a:endParaRPr lang="tr-TR" sz="2400" b="0" i="0" u="none" strike="noStrike" dirty="0">
                        <a:effectLst/>
                        <a:latin typeface="Times New Roman" panose="02020603050405020304" pitchFamily="18"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1389296807"/>
                  </a:ext>
                </a:extLst>
              </a:tr>
            </a:tbl>
          </a:graphicData>
        </a:graphic>
      </p:graphicFrame>
    </p:spTree>
    <p:extLst>
      <p:ext uri="{BB962C8B-B14F-4D97-AF65-F5344CB8AC3E}">
        <p14:creationId xmlns:p14="http://schemas.microsoft.com/office/powerpoint/2010/main" val="426613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Times New Roman" panose="02020603050405020304" pitchFamily="18" charset="0"/>
                <a:cs typeface="Times New Roman" panose="02020603050405020304" pitchFamily="18" charset="0"/>
              </a:rPr>
              <a:t>ORTALAMA</a:t>
            </a:r>
            <a:endParaRPr lang="tr-TR" sz="3600" b="1" dirty="0">
              <a:latin typeface="Times New Roman" panose="02020603050405020304" pitchFamily="18" charset="0"/>
              <a:cs typeface="Times New Roman" panose="02020603050405020304"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124571110"/>
              </p:ext>
            </p:extLst>
          </p:nvPr>
        </p:nvGraphicFramePr>
        <p:xfrm>
          <a:off x="838200" y="1534510"/>
          <a:ext cx="10515600" cy="4274401"/>
        </p:xfrm>
        <a:graphic>
          <a:graphicData uri="http://schemas.openxmlformats.org/drawingml/2006/table">
            <a:tbl>
              <a:tblPr firstRow="1" bandRow="1"/>
              <a:tblGrid>
                <a:gridCol w="8715329">
                  <a:extLst>
                    <a:ext uri="{9D8B030D-6E8A-4147-A177-3AD203B41FA5}">
                      <a16:colId xmlns:a16="http://schemas.microsoft.com/office/drawing/2014/main" val="3844038721"/>
                    </a:ext>
                  </a:extLst>
                </a:gridCol>
                <a:gridCol w="1800271">
                  <a:extLst>
                    <a:ext uri="{9D8B030D-6E8A-4147-A177-3AD203B41FA5}">
                      <a16:colId xmlns:a16="http://schemas.microsoft.com/office/drawing/2014/main" val="2704329700"/>
                    </a:ext>
                  </a:extLst>
                </a:gridCol>
              </a:tblGrid>
              <a:tr h="513267">
                <a:tc>
                  <a:txBody>
                    <a:bodyPr/>
                    <a:lstStyle/>
                    <a:p>
                      <a:pPr algn="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YILLARA GÖRE İLGİLİ KURULDAKİ BAŞARI DURUMU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1849B"/>
                    </a:solidFill>
                  </a:tcPr>
                </a:tc>
                <a:tc>
                  <a:txBody>
                    <a:bodyPr/>
                    <a:lstStyle/>
                    <a:p>
                      <a:pPr algn="ctr">
                        <a:lnSpc>
                          <a:spcPct val="115000"/>
                        </a:lnSpc>
                        <a:spcAft>
                          <a:spcPts val="0"/>
                        </a:spcAft>
                      </a:pPr>
                      <a:r>
                        <a:rPr lang="tr-TR" sz="2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PUAN</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1849B"/>
                    </a:solidFill>
                  </a:tcPr>
                </a:tc>
                <a:extLst>
                  <a:ext uri="{0D108BD9-81ED-4DB2-BD59-A6C34878D82A}">
                    <a16:rowId xmlns:a16="http://schemas.microsoft.com/office/drawing/2014/main" val="570507295"/>
                  </a:ext>
                </a:extLst>
              </a:tr>
              <a:tr h="357848">
                <a:tc>
                  <a:txBody>
                    <a:bodyPr/>
                    <a:lstStyle/>
                    <a:p>
                      <a:pPr marR="36195"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2023-2024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IV.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              </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68,35</a:t>
                      </a:r>
                      <a:endParaRPr lang="tr-TR"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722500163"/>
                  </a:ext>
                </a:extLst>
              </a:tr>
              <a:tr h="357848">
                <a:tc>
                  <a:txBody>
                    <a:bodyPr/>
                    <a:lstStyle/>
                    <a:p>
                      <a:pPr marR="36195"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2022-2023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IV.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              </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lnSpc>
                          <a:spcPct val="115000"/>
                        </a:lnSpc>
                        <a:spcAft>
                          <a:spcPts val="0"/>
                        </a:spcAft>
                      </a:pPr>
                      <a:r>
                        <a:rPr lang="tr-TR" sz="20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66,07</a:t>
                      </a:r>
                      <a:endParaRPr lang="tr-TR"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71047585"/>
                  </a:ext>
                </a:extLst>
              </a:tr>
              <a:tr h="357848">
                <a:tc>
                  <a:txBody>
                    <a:bodyPr/>
                    <a:lstStyle/>
                    <a:p>
                      <a:pPr marR="36195"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2021-2022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              </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55,65</a:t>
                      </a:r>
                      <a:endParaRPr lang="tr-TR"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2121396410"/>
                  </a:ext>
                </a:extLst>
              </a:tr>
              <a:tr h="379914">
                <a:tc>
                  <a:txBody>
                    <a:bodyPr/>
                    <a:lstStyle/>
                    <a:p>
                      <a:pPr marR="36195"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2020-2021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78,17</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2944601683"/>
                  </a:ext>
                </a:extLst>
              </a:tr>
              <a:tr h="379914">
                <a:tc>
                  <a:txBody>
                    <a:bodyPr/>
                    <a:lstStyle/>
                    <a:p>
                      <a:pPr marR="36195"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2019-2020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6670" marR="2667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64,08</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2245117683"/>
                  </a:ext>
                </a:extLst>
              </a:tr>
              <a:tr h="379914">
                <a:tc>
                  <a:txBody>
                    <a:bodyPr/>
                    <a:lstStyle/>
                    <a:p>
                      <a:pPr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2018-2019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68,69</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2020412547"/>
                  </a:ext>
                </a:extLst>
              </a:tr>
              <a:tr h="379914">
                <a:tc>
                  <a:txBody>
                    <a:bodyPr/>
                    <a:lstStyle/>
                    <a:p>
                      <a:pPr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2017-2018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tr-TR"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69,94</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DDE8"/>
                    </a:solidFill>
                  </a:tcPr>
                </a:tc>
                <a:extLst>
                  <a:ext uri="{0D108BD9-81ED-4DB2-BD59-A6C34878D82A}">
                    <a16:rowId xmlns:a16="http://schemas.microsoft.com/office/drawing/2014/main" val="3424086462"/>
                  </a:ext>
                </a:extLst>
              </a:tr>
              <a:tr h="379914">
                <a:tc>
                  <a:txBody>
                    <a:bodyPr/>
                    <a:lstStyle/>
                    <a:p>
                      <a:pPr algn="r">
                        <a:lnSpc>
                          <a:spcPct val="115000"/>
                        </a:lnSpc>
                        <a:spcAft>
                          <a:spcPts val="0"/>
                        </a:spcAft>
                      </a:pP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2016-2017 </a:t>
                      </a:r>
                      <a:r>
                        <a:rPr lang="tr-TR" sz="20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III. </a:t>
                      </a:r>
                      <a:r>
                        <a:rPr lang="tr-TR"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 KURULU GENEL ORTALAMA</a:t>
                      </a:r>
                      <a:endParaRPr lang="tr-T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tc>
                  <a:txBody>
                    <a:bodyPr/>
                    <a:lstStyle/>
                    <a:p>
                      <a:pPr algn="ctr">
                        <a:lnSpc>
                          <a:spcPct val="115000"/>
                        </a:lnSpc>
                        <a:spcAft>
                          <a:spcPts val="0"/>
                        </a:spcAft>
                      </a:pPr>
                      <a:r>
                        <a:rPr lang="tr-TR"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65,99</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1F5"/>
                    </a:solidFill>
                  </a:tcPr>
                </a:tc>
                <a:extLst>
                  <a:ext uri="{0D108BD9-81ED-4DB2-BD59-A6C34878D82A}">
                    <a16:rowId xmlns:a16="http://schemas.microsoft.com/office/drawing/2014/main" val="2257214250"/>
                  </a:ext>
                </a:extLst>
              </a:tr>
              <a:tr h="225454">
                <a:tc>
                  <a:txBody>
                    <a:bodyPr/>
                    <a:lstStyle/>
                    <a:p>
                      <a:pPr algn="r">
                        <a:lnSpc>
                          <a:spcPct val="115000"/>
                        </a:lnSpc>
                        <a:spcAft>
                          <a:spcPts val="0"/>
                        </a:spcAft>
                      </a:pPr>
                      <a:r>
                        <a:rPr lang="tr-TR" sz="5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tc>
                  <a:txBody>
                    <a:bodyPr/>
                    <a:lstStyle/>
                    <a:p>
                      <a:pPr>
                        <a:lnSpc>
                          <a:spcPct val="115000"/>
                        </a:lnSpc>
                        <a:spcAft>
                          <a:spcPts val="0"/>
                        </a:spcAft>
                      </a:pPr>
                      <a:r>
                        <a:rPr lang="tr-TR" sz="500" dirty="0">
                          <a:effectLst/>
                          <a:latin typeface="Arial" panose="020B0604020202020204" pitchFamily="34" charset="0"/>
                          <a:ea typeface="Calibri" panose="020F0502020204030204" pitchFamily="34" charset="0"/>
                          <a:cs typeface="Times New Roman" panose="02020603050405020304" pitchFamily="18" charset="0"/>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1849B"/>
                    </a:solidFill>
                  </a:tcPr>
                </a:tc>
                <a:extLst>
                  <a:ext uri="{0D108BD9-81ED-4DB2-BD59-A6C34878D82A}">
                    <a16:rowId xmlns:a16="http://schemas.microsoft.com/office/drawing/2014/main" val="1458413490"/>
                  </a:ext>
                </a:extLst>
              </a:tr>
            </a:tbl>
          </a:graphicData>
        </a:graphic>
      </p:graphicFrame>
    </p:spTree>
    <p:extLst>
      <p:ext uri="{BB962C8B-B14F-4D97-AF65-F5344CB8AC3E}">
        <p14:creationId xmlns:p14="http://schemas.microsoft.com/office/powerpoint/2010/main" val="2299962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10063431"/>
              </p:ext>
            </p:extLst>
          </p:nvPr>
        </p:nvGraphicFramePr>
        <p:xfrm>
          <a:off x="417096" y="433137"/>
          <a:ext cx="11389892" cy="5999747"/>
        </p:xfrm>
        <a:graphic>
          <a:graphicData uri="http://schemas.openxmlformats.org/drawingml/2006/table">
            <a:tbl>
              <a:tblPr>
                <a:tableStyleId>{5C22544A-7EE6-4342-B048-85BDC9FD1C3A}</a:tableStyleId>
              </a:tblPr>
              <a:tblGrid>
                <a:gridCol w="2847473">
                  <a:extLst>
                    <a:ext uri="{9D8B030D-6E8A-4147-A177-3AD203B41FA5}">
                      <a16:colId xmlns:a16="http://schemas.microsoft.com/office/drawing/2014/main" val="1357529596"/>
                    </a:ext>
                  </a:extLst>
                </a:gridCol>
                <a:gridCol w="2847473">
                  <a:extLst>
                    <a:ext uri="{9D8B030D-6E8A-4147-A177-3AD203B41FA5}">
                      <a16:colId xmlns:a16="http://schemas.microsoft.com/office/drawing/2014/main" val="2301536032"/>
                    </a:ext>
                  </a:extLst>
                </a:gridCol>
                <a:gridCol w="2847473">
                  <a:extLst>
                    <a:ext uri="{9D8B030D-6E8A-4147-A177-3AD203B41FA5}">
                      <a16:colId xmlns:a16="http://schemas.microsoft.com/office/drawing/2014/main" val="4238279620"/>
                    </a:ext>
                  </a:extLst>
                </a:gridCol>
                <a:gridCol w="2847473">
                  <a:extLst>
                    <a:ext uri="{9D8B030D-6E8A-4147-A177-3AD203B41FA5}">
                      <a16:colId xmlns:a16="http://schemas.microsoft.com/office/drawing/2014/main" val="1038322852"/>
                    </a:ext>
                  </a:extLst>
                </a:gridCol>
              </a:tblGrid>
              <a:tr h="616578">
                <a:tc gridSpan="4">
                  <a:txBody>
                    <a:bodyPr/>
                    <a:lstStyle/>
                    <a:p>
                      <a:pPr algn="ctr" fontAlgn="ctr"/>
                      <a:r>
                        <a:rPr lang="tr-TR" sz="2400" b="1" u="none" strike="noStrike" dirty="0">
                          <a:effectLst/>
                        </a:rPr>
                        <a:t>PUANLAMA BARAJLI</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773141394"/>
                  </a:ext>
                </a:extLst>
              </a:tr>
              <a:tr h="1413374">
                <a:tc>
                  <a:txBody>
                    <a:bodyPr/>
                    <a:lstStyle/>
                    <a:p>
                      <a:pPr algn="ctr" fontAlgn="ctr"/>
                      <a:r>
                        <a:rPr lang="tr-TR" sz="2400" b="1" u="none" strike="noStrike" dirty="0">
                          <a:effectLst/>
                        </a:rPr>
                        <a:t>Barajlı Nota Göre Dağılım</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Toplam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Teorik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Pratik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extLst>
                  <a:ext uri="{0D108BD9-81ED-4DB2-BD59-A6C34878D82A}">
                    <a16:rowId xmlns:a16="http://schemas.microsoft.com/office/drawing/2014/main" val="786227087"/>
                  </a:ext>
                </a:extLst>
              </a:tr>
              <a:tr h="706687">
                <a:tc>
                  <a:txBody>
                    <a:bodyPr/>
                    <a:lstStyle/>
                    <a:p>
                      <a:pPr algn="ctr" fontAlgn="ctr"/>
                      <a:r>
                        <a:rPr lang="tr-TR" sz="2400" b="1" u="none" strike="noStrike" dirty="0">
                          <a:effectLst/>
                        </a:rPr>
                        <a:t>Sınav Puanlaması:</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100</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93</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7</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996275849"/>
                  </a:ext>
                </a:extLst>
              </a:tr>
              <a:tr h="706687">
                <a:tc>
                  <a:txBody>
                    <a:bodyPr/>
                    <a:lstStyle/>
                    <a:p>
                      <a:pPr algn="ctr" fontAlgn="ctr"/>
                      <a:r>
                        <a:rPr lang="tr-TR" sz="2400" b="1" u="none" strike="noStrike" dirty="0">
                          <a:effectLst/>
                        </a:rPr>
                        <a:t>En Yüksek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93,27    1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86,87    1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7    1 KİŞİ</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2760964153"/>
                  </a:ext>
                </a:extLst>
              </a:tr>
              <a:tr h="706687">
                <a:tc>
                  <a:txBody>
                    <a:bodyPr/>
                    <a:lstStyle/>
                    <a:p>
                      <a:pPr algn="ctr" fontAlgn="ctr"/>
                      <a:r>
                        <a:rPr lang="tr-TR" sz="2400" b="1" u="none" strike="noStrike" dirty="0">
                          <a:effectLst/>
                        </a:rPr>
                        <a:t>En Düşük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23,28    1 KİŞİ</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17,38    1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1,1    1 KİŞİ</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1670945695"/>
                  </a:ext>
                </a:extLst>
              </a:tr>
              <a:tr h="616578">
                <a:tc>
                  <a:txBody>
                    <a:bodyPr/>
                    <a:lstStyle/>
                    <a:p>
                      <a:pPr algn="ctr" fontAlgn="ctr"/>
                      <a:r>
                        <a:rPr lang="tr-TR" sz="2400" b="1" u="none" strike="noStrike" dirty="0">
                          <a:effectLst/>
                        </a:rPr>
                        <a:t>Ortalama</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68,35</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63,52</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tc>
                  <a:txBody>
                    <a:bodyPr/>
                    <a:lstStyle/>
                    <a:p>
                      <a:pPr algn="ctr" fontAlgn="ctr"/>
                      <a:r>
                        <a:rPr lang="tr-TR" sz="2400" u="none" strike="noStrike" dirty="0">
                          <a:effectLst/>
                        </a:rPr>
                        <a:t>4,83</a:t>
                      </a:r>
                      <a:endParaRPr lang="tr-TR" sz="2400" b="0" i="0" u="none" strike="noStrike" dirty="0">
                        <a:effectLst/>
                        <a:latin typeface="Times New Roman" panose="02020603050405020304" pitchFamily="18"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2555732146"/>
                  </a:ext>
                </a:extLst>
              </a:tr>
              <a:tr h="616578">
                <a:tc>
                  <a:txBody>
                    <a:bodyPr/>
                    <a:lstStyle/>
                    <a:p>
                      <a:pPr algn="ctr" fontAlgn="ctr"/>
                      <a:r>
                        <a:rPr lang="tr-TR" sz="2400" b="1" u="none" strike="noStrike" dirty="0">
                          <a:effectLst/>
                        </a:rPr>
                        <a:t>Başarı %</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a:effectLst/>
                        </a:rPr>
                        <a:t>68,35</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68,31</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68,91</a:t>
                      </a:r>
                      <a:endParaRPr lang="tr-TR" sz="2400" b="0" i="0"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2670694353"/>
                  </a:ext>
                </a:extLst>
              </a:tr>
              <a:tr h="616578">
                <a:tc gridSpan="4">
                  <a:txBody>
                    <a:bodyPr/>
                    <a:lstStyle/>
                    <a:p>
                      <a:pPr algn="ctr" fontAlgn="ctr"/>
                      <a:r>
                        <a:rPr lang="tr-TR" sz="2400" b="1" u="none" strike="noStrike" dirty="0">
                          <a:effectLst/>
                        </a:rPr>
                        <a:t>SINAVA GİREN ÖĞRENCİ </a:t>
                      </a:r>
                      <a:r>
                        <a:rPr lang="tr-TR" sz="2400" b="1" u="none" strike="noStrike" dirty="0" smtClean="0">
                          <a:effectLst/>
                        </a:rPr>
                        <a:t>SAYISI</a:t>
                      </a:r>
                      <a:r>
                        <a:rPr lang="tr-TR" sz="2400" b="1" u="none" strike="noStrike" baseline="0" dirty="0" smtClean="0">
                          <a:effectLst/>
                        </a:rPr>
                        <a:t>  = 211</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069308323"/>
                  </a:ext>
                </a:extLst>
              </a:tr>
            </a:tbl>
          </a:graphicData>
        </a:graphic>
      </p:graphicFrame>
    </p:spTree>
    <p:extLst>
      <p:ext uri="{BB962C8B-B14F-4D97-AF65-F5344CB8AC3E}">
        <p14:creationId xmlns:p14="http://schemas.microsoft.com/office/powerpoint/2010/main" val="923636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964383221"/>
              </p:ext>
            </p:extLst>
          </p:nvPr>
        </p:nvGraphicFramePr>
        <p:xfrm>
          <a:off x="577515" y="224589"/>
          <a:ext cx="10892590" cy="6336631"/>
        </p:xfrm>
        <a:graphic>
          <a:graphicData uri="http://schemas.openxmlformats.org/drawingml/2006/table">
            <a:tbl>
              <a:tblPr>
                <a:tableStyleId>{5C22544A-7EE6-4342-B048-85BDC9FD1C3A}</a:tableStyleId>
              </a:tblPr>
              <a:tblGrid>
                <a:gridCol w="2178518">
                  <a:extLst>
                    <a:ext uri="{9D8B030D-6E8A-4147-A177-3AD203B41FA5}">
                      <a16:colId xmlns:a16="http://schemas.microsoft.com/office/drawing/2014/main" val="3520966122"/>
                    </a:ext>
                  </a:extLst>
                </a:gridCol>
                <a:gridCol w="2178518">
                  <a:extLst>
                    <a:ext uri="{9D8B030D-6E8A-4147-A177-3AD203B41FA5}">
                      <a16:colId xmlns:a16="http://schemas.microsoft.com/office/drawing/2014/main" val="3103758218"/>
                    </a:ext>
                  </a:extLst>
                </a:gridCol>
                <a:gridCol w="2178518">
                  <a:extLst>
                    <a:ext uri="{9D8B030D-6E8A-4147-A177-3AD203B41FA5}">
                      <a16:colId xmlns:a16="http://schemas.microsoft.com/office/drawing/2014/main" val="873575082"/>
                    </a:ext>
                  </a:extLst>
                </a:gridCol>
                <a:gridCol w="2178518">
                  <a:extLst>
                    <a:ext uri="{9D8B030D-6E8A-4147-A177-3AD203B41FA5}">
                      <a16:colId xmlns:a16="http://schemas.microsoft.com/office/drawing/2014/main" val="1316201838"/>
                    </a:ext>
                  </a:extLst>
                </a:gridCol>
                <a:gridCol w="2178518">
                  <a:extLst>
                    <a:ext uri="{9D8B030D-6E8A-4147-A177-3AD203B41FA5}">
                      <a16:colId xmlns:a16="http://schemas.microsoft.com/office/drawing/2014/main" val="3495589982"/>
                    </a:ext>
                  </a:extLst>
                </a:gridCol>
              </a:tblGrid>
              <a:tr h="768451">
                <a:tc gridSpan="5">
                  <a:txBody>
                    <a:bodyPr/>
                    <a:lstStyle/>
                    <a:p>
                      <a:pPr algn="ctr" fontAlgn="ctr"/>
                      <a:r>
                        <a:rPr lang="tr-TR" sz="2400" b="1" u="none" strike="noStrike" dirty="0">
                          <a:effectLst/>
                        </a:rPr>
                        <a:t>PUANLAMA HAM</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941563064"/>
                  </a:ext>
                </a:extLst>
              </a:tr>
              <a:tr h="957474">
                <a:tc>
                  <a:txBody>
                    <a:bodyPr/>
                    <a:lstStyle/>
                    <a:p>
                      <a:pPr algn="ctr" fontAlgn="ctr"/>
                      <a:r>
                        <a:rPr lang="tr-TR" sz="2400" b="1" u="none" strike="noStrike" dirty="0">
                          <a:effectLst/>
                        </a:rPr>
                        <a:t>Ham Nota Göre Dağılım</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Toplam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Teorik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Pratik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Probleme Dayalı Öğrenim Pratik</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extLst>
                  <a:ext uri="{0D108BD9-81ED-4DB2-BD59-A6C34878D82A}">
                    <a16:rowId xmlns:a16="http://schemas.microsoft.com/office/drawing/2014/main" val="1362476644"/>
                  </a:ext>
                </a:extLst>
              </a:tr>
              <a:tr h="768451">
                <a:tc>
                  <a:txBody>
                    <a:bodyPr/>
                    <a:lstStyle/>
                    <a:p>
                      <a:pPr algn="ctr" fontAlgn="ctr"/>
                      <a:r>
                        <a:rPr lang="tr-TR" sz="2400" b="1" u="none" strike="noStrike" dirty="0">
                          <a:effectLst/>
                        </a:rPr>
                        <a:t>Sınav Puanlaması:</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100</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93</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7</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7</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087934035"/>
                  </a:ext>
                </a:extLst>
              </a:tr>
              <a:tr h="768451">
                <a:tc>
                  <a:txBody>
                    <a:bodyPr/>
                    <a:lstStyle/>
                    <a:p>
                      <a:pPr algn="ctr" fontAlgn="ctr"/>
                      <a:r>
                        <a:rPr lang="tr-TR" sz="2400" b="1" u="none" strike="noStrike" dirty="0">
                          <a:effectLst/>
                        </a:rPr>
                        <a:t>En Yüksek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93,27    1 KİŞİ</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86,87    1 KİŞİ</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7    1 KİŞİ</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7    1 KİŞİ</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313615745"/>
                  </a:ext>
                </a:extLst>
              </a:tr>
              <a:tr h="768451">
                <a:tc>
                  <a:txBody>
                    <a:bodyPr/>
                    <a:lstStyle/>
                    <a:p>
                      <a:pPr algn="ctr" fontAlgn="ctr"/>
                      <a:r>
                        <a:rPr lang="tr-TR" sz="2400" b="1" u="none" strike="noStrike" dirty="0">
                          <a:effectLst/>
                        </a:rPr>
                        <a:t>En Düşük Not:</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35,26    1 KİŞİ</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30,66    2 KİŞİ</a:t>
                      </a: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1,95    1 KİŞİ</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1,95    1 KİŞİ</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409088215"/>
                  </a:ext>
                </a:extLst>
              </a:tr>
              <a:tr h="768451">
                <a:tc>
                  <a:txBody>
                    <a:bodyPr/>
                    <a:lstStyle/>
                    <a:p>
                      <a:pPr algn="ctr" fontAlgn="ctr"/>
                      <a:r>
                        <a:rPr lang="tr-TR" sz="2400" b="1" u="none" strike="noStrike" dirty="0">
                          <a:effectLst/>
                        </a:rPr>
                        <a:t>Ortalama</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69,59</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64,74</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4,85</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4,85</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372369817"/>
                  </a:ext>
                </a:extLst>
              </a:tr>
              <a:tr h="768451">
                <a:tc>
                  <a:txBody>
                    <a:bodyPr/>
                    <a:lstStyle/>
                    <a:p>
                      <a:pPr algn="ctr" fontAlgn="ctr"/>
                      <a:r>
                        <a:rPr lang="tr-TR" sz="2400" b="1" u="none" strike="noStrike" dirty="0">
                          <a:effectLst/>
                        </a:rPr>
                        <a:t>Başarı %</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a:txBody>
                    <a:bodyPr/>
                    <a:lstStyle/>
                    <a:p>
                      <a:pPr algn="ctr" fontAlgn="ctr"/>
                      <a:r>
                        <a:rPr lang="tr-TR" sz="2400" u="none" strike="noStrike" dirty="0">
                          <a:effectLst/>
                        </a:rPr>
                        <a:t>69,59</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69,62</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69,15</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69,15</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2775933380"/>
                  </a:ext>
                </a:extLst>
              </a:tr>
              <a:tr h="768451">
                <a:tc gridSpan="5">
                  <a:txBody>
                    <a:bodyPr/>
                    <a:lstStyle/>
                    <a:p>
                      <a:pPr algn="ctr" fontAlgn="ctr"/>
                      <a:r>
                        <a:rPr lang="tr-TR" sz="2400" b="1" u="none" strike="noStrike" dirty="0">
                          <a:effectLst/>
                        </a:rPr>
                        <a:t>SINAVA GİREN ÖĞRENCİ </a:t>
                      </a:r>
                      <a:r>
                        <a:rPr lang="tr-TR" sz="2400" b="1" u="none" strike="noStrike" dirty="0" smtClean="0">
                          <a:effectLst/>
                        </a:rPr>
                        <a:t>SAYISI = 211</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90775000"/>
                  </a:ext>
                </a:extLst>
              </a:tr>
            </a:tbl>
          </a:graphicData>
        </a:graphic>
      </p:graphicFrame>
    </p:spTree>
    <p:extLst>
      <p:ext uri="{BB962C8B-B14F-4D97-AF65-F5344CB8AC3E}">
        <p14:creationId xmlns:p14="http://schemas.microsoft.com/office/powerpoint/2010/main" val="1535423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645922229"/>
              </p:ext>
            </p:extLst>
          </p:nvPr>
        </p:nvGraphicFramePr>
        <p:xfrm>
          <a:off x="497302" y="208553"/>
          <a:ext cx="11245518" cy="6499191"/>
        </p:xfrm>
        <a:graphic>
          <a:graphicData uri="http://schemas.openxmlformats.org/drawingml/2006/table">
            <a:tbl>
              <a:tblPr>
                <a:tableStyleId>{5C22544A-7EE6-4342-B048-85BDC9FD1C3A}</a:tableStyleId>
              </a:tblPr>
              <a:tblGrid>
                <a:gridCol w="803251">
                  <a:extLst>
                    <a:ext uri="{9D8B030D-6E8A-4147-A177-3AD203B41FA5}">
                      <a16:colId xmlns:a16="http://schemas.microsoft.com/office/drawing/2014/main" val="2555403531"/>
                    </a:ext>
                  </a:extLst>
                </a:gridCol>
                <a:gridCol w="803251">
                  <a:extLst>
                    <a:ext uri="{9D8B030D-6E8A-4147-A177-3AD203B41FA5}">
                      <a16:colId xmlns:a16="http://schemas.microsoft.com/office/drawing/2014/main" val="3306323910"/>
                    </a:ext>
                  </a:extLst>
                </a:gridCol>
                <a:gridCol w="1606503">
                  <a:extLst>
                    <a:ext uri="{9D8B030D-6E8A-4147-A177-3AD203B41FA5}">
                      <a16:colId xmlns:a16="http://schemas.microsoft.com/office/drawing/2014/main" val="4208378952"/>
                    </a:ext>
                  </a:extLst>
                </a:gridCol>
                <a:gridCol w="803251">
                  <a:extLst>
                    <a:ext uri="{9D8B030D-6E8A-4147-A177-3AD203B41FA5}">
                      <a16:colId xmlns:a16="http://schemas.microsoft.com/office/drawing/2014/main" val="1927957229"/>
                    </a:ext>
                  </a:extLst>
                </a:gridCol>
                <a:gridCol w="803251">
                  <a:extLst>
                    <a:ext uri="{9D8B030D-6E8A-4147-A177-3AD203B41FA5}">
                      <a16:colId xmlns:a16="http://schemas.microsoft.com/office/drawing/2014/main" val="425223003"/>
                    </a:ext>
                  </a:extLst>
                </a:gridCol>
                <a:gridCol w="121465">
                  <a:extLst>
                    <a:ext uri="{9D8B030D-6E8A-4147-A177-3AD203B41FA5}">
                      <a16:colId xmlns:a16="http://schemas.microsoft.com/office/drawing/2014/main" val="1341783376"/>
                    </a:ext>
                  </a:extLst>
                </a:gridCol>
                <a:gridCol w="1485038">
                  <a:extLst>
                    <a:ext uri="{9D8B030D-6E8A-4147-A177-3AD203B41FA5}">
                      <a16:colId xmlns:a16="http://schemas.microsoft.com/office/drawing/2014/main" val="4005516465"/>
                    </a:ext>
                  </a:extLst>
                </a:gridCol>
                <a:gridCol w="1606503">
                  <a:extLst>
                    <a:ext uri="{9D8B030D-6E8A-4147-A177-3AD203B41FA5}">
                      <a16:colId xmlns:a16="http://schemas.microsoft.com/office/drawing/2014/main" val="2554294925"/>
                    </a:ext>
                  </a:extLst>
                </a:gridCol>
                <a:gridCol w="803251">
                  <a:extLst>
                    <a:ext uri="{9D8B030D-6E8A-4147-A177-3AD203B41FA5}">
                      <a16:colId xmlns:a16="http://schemas.microsoft.com/office/drawing/2014/main" val="1441580998"/>
                    </a:ext>
                  </a:extLst>
                </a:gridCol>
                <a:gridCol w="803251">
                  <a:extLst>
                    <a:ext uri="{9D8B030D-6E8A-4147-A177-3AD203B41FA5}">
                      <a16:colId xmlns:a16="http://schemas.microsoft.com/office/drawing/2014/main" val="2657246593"/>
                    </a:ext>
                  </a:extLst>
                </a:gridCol>
                <a:gridCol w="178757">
                  <a:extLst>
                    <a:ext uri="{9D8B030D-6E8A-4147-A177-3AD203B41FA5}">
                      <a16:colId xmlns:a16="http://schemas.microsoft.com/office/drawing/2014/main" val="875524715"/>
                    </a:ext>
                  </a:extLst>
                </a:gridCol>
                <a:gridCol w="1427746">
                  <a:extLst>
                    <a:ext uri="{9D8B030D-6E8A-4147-A177-3AD203B41FA5}">
                      <a16:colId xmlns:a16="http://schemas.microsoft.com/office/drawing/2014/main" val="1617222803"/>
                    </a:ext>
                  </a:extLst>
                </a:gridCol>
              </a:tblGrid>
              <a:tr h="424581">
                <a:tc gridSpan="12">
                  <a:txBody>
                    <a:bodyPr/>
                    <a:lstStyle/>
                    <a:p>
                      <a:pPr algn="ctr" fontAlgn="ctr"/>
                      <a:r>
                        <a:rPr lang="tr-TR" sz="2400" b="1" u="none" strike="noStrike" dirty="0">
                          <a:effectLst/>
                        </a:rPr>
                        <a:t>NOT DAĞILIMI</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499829082"/>
                  </a:ext>
                </a:extLst>
              </a:tr>
              <a:tr h="424581">
                <a:tc rowSpan="2" gridSpan="2">
                  <a:txBody>
                    <a:bodyPr/>
                    <a:lstStyle/>
                    <a:p>
                      <a:pPr algn="ctr" fontAlgn="ctr"/>
                      <a:r>
                        <a:rPr lang="tr-TR" sz="2400" u="none" strike="noStrike" dirty="0">
                          <a:effectLst/>
                        </a:rPr>
                        <a:t> </a:t>
                      </a:r>
                      <a:endParaRPr lang="tr-TR" sz="2400" b="0" i="0" u="none" strike="noStrike" dirty="0">
                        <a:effectLst/>
                        <a:latin typeface="Times New Roman" panose="02020603050405020304" pitchFamily="18" charset="0"/>
                      </a:endParaRPr>
                    </a:p>
                  </a:txBody>
                  <a:tcPr marL="0" marR="0" marT="0" marB="0" anchor="ctr">
                    <a:solidFill>
                      <a:schemeClr val="accent1">
                        <a:lumMod val="75000"/>
                      </a:schemeClr>
                    </a:solidFill>
                  </a:tcPr>
                </a:tc>
                <a:tc rowSpan="2" hMerge="1">
                  <a:txBody>
                    <a:bodyPr/>
                    <a:lstStyle/>
                    <a:p>
                      <a:endParaRPr lang="tr-TR"/>
                    </a:p>
                  </a:txBody>
                  <a:tcPr/>
                </a:tc>
                <a:tc gridSpan="5">
                  <a:txBody>
                    <a:bodyPr/>
                    <a:lstStyle/>
                    <a:p>
                      <a:pPr algn="ctr" fontAlgn="ctr"/>
                      <a:r>
                        <a:rPr lang="tr-TR" sz="2400" b="1" u="none" strike="noStrike" dirty="0">
                          <a:effectLst/>
                        </a:rPr>
                        <a:t>BARAJLI NOTA GÖRE DAĞILIM</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2400" b="1" u="none" strike="noStrike" dirty="0">
                          <a:effectLst/>
                        </a:rPr>
                        <a:t>HAM NOTA GÖRE DAĞILIM</a:t>
                      </a:r>
                      <a:endParaRPr lang="tr-TR" sz="2400" b="1" i="0" u="none" strike="noStrike" dirty="0">
                        <a:effectLst/>
                        <a:latin typeface="Times New Roman" panose="02020603050405020304" pitchFamily="18"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57365749"/>
                  </a:ext>
                </a:extLst>
              </a:tr>
              <a:tr h="42458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dirty="0">
                          <a:effectLst/>
                        </a:rPr>
                        <a:t>NOT ARALIĞI</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SAYI</a:t>
                      </a:r>
                      <a:endParaRPr lang="tr-TR" sz="2400" b="0" i="0" u="none" strike="noStrike" dirty="0">
                        <a:effectLst/>
                        <a:latin typeface="Times New Roman" panose="02020603050405020304" pitchFamily="18" charset="0"/>
                      </a:endParaRPr>
                    </a:p>
                  </a:txBody>
                  <a:tcPr marL="0" marR="0" marT="0" marB="0" anchor="ctr"/>
                </a:tc>
                <a:tc gridSpan="2">
                  <a:txBody>
                    <a:bodyPr/>
                    <a:lstStyle/>
                    <a:p>
                      <a:pPr algn="ctr" fontAlgn="ctr"/>
                      <a:r>
                        <a:rPr lang="tr-TR" sz="2400" u="none" strike="noStrike" dirty="0">
                          <a:effectLst/>
                        </a:rPr>
                        <a:t>YÜZDE</a:t>
                      </a:r>
                      <a:endParaRPr lang="tr-TR" sz="2400" b="0" i="0" u="none" strike="noStrike" dirty="0">
                        <a:effectLst/>
                        <a:latin typeface="Times New Roman" panose="02020603050405020304" pitchFamily="18" charset="0"/>
                      </a:endParaRPr>
                    </a:p>
                  </a:txBody>
                  <a:tcPr marL="0" marR="0" marT="0" marB="0" anchor="ctr"/>
                </a:tc>
                <a:tc hMerge="1">
                  <a:txBody>
                    <a:bodyPr/>
                    <a:lstStyle/>
                    <a:p>
                      <a:pPr algn="ctr" fontAlgn="ct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TOPLAM</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NOT ARALIĞI</a:t>
                      </a:r>
                      <a:endParaRPr lang="tr-TR" sz="2400" b="0" i="0" u="none" strike="noStrike" dirty="0">
                        <a:effectLst/>
                        <a:latin typeface="Times New Roman" panose="02020603050405020304" pitchFamily="18" charset="0"/>
                      </a:endParaRPr>
                    </a:p>
                  </a:txBody>
                  <a:tcPr marL="0" marR="0" marT="0" marB="0" anchor="ctr"/>
                </a:tc>
                <a:tc>
                  <a:txBody>
                    <a:bodyPr/>
                    <a:lstStyle/>
                    <a:p>
                      <a:pPr algn="ctr" fontAlgn="ctr"/>
                      <a:r>
                        <a:rPr lang="tr-TR" sz="2400" u="none" strike="noStrike">
                          <a:effectLst/>
                        </a:rPr>
                        <a:t>SAYI</a:t>
                      </a:r>
                      <a:endParaRPr lang="tr-TR" sz="2400" b="0" i="0" u="none" strike="noStrike">
                        <a:effectLst/>
                        <a:latin typeface="Times New Roman" panose="02020603050405020304" pitchFamily="18" charset="0"/>
                      </a:endParaRPr>
                    </a:p>
                  </a:txBody>
                  <a:tcPr marL="0" marR="0" marT="0" marB="0" anchor="ctr"/>
                </a:tc>
                <a:tc gridSpan="2">
                  <a:txBody>
                    <a:bodyPr/>
                    <a:lstStyle/>
                    <a:p>
                      <a:pPr algn="ctr" fontAlgn="ctr"/>
                      <a:r>
                        <a:rPr lang="tr-TR" sz="2400" u="none" strike="noStrike">
                          <a:effectLst/>
                        </a:rPr>
                        <a:t>YÜZDE</a:t>
                      </a:r>
                      <a:endParaRPr lang="tr-TR" sz="2400" b="0" i="0" u="none" strike="noStrike">
                        <a:effectLst/>
                        <a:latin typeface="Times New Roman" panose="02020603050405020304" pitchFamily="18" charset="0"/>
                      </a:endParaRPr>
                    </a:p>
                  </a:txBody>
                  <a:tcPr marL="0" marR="0" marT="0" marB="0" anchor="ctr"/>
                </a:tc>
                <a:tc hMerge="1">
                  <a:txBody>
                    <a:bodyPr/>
                    <a:lstStyle/>
                    <a:p>
                      <a:pPr algn="ctr" fontAlgn="ctr"/>
                      <a:endParaRPr lang="tr-TR" sz="2400" b="0" i="0" u="none" strike="noStrike">
                        <a:effectLst/>
                        <a:latin typeface="Times New Roman" panose="02020603050405020304" pitchFamily="18" charset="0"/>
                      </a:endParaRPr>
                    </a:p>
                  </a:txBody>
                  <a:tcPr marL="0" marR="0" marT="0" marB="0" anchor="ctr"/>
                </a:tc>
                <a:tc>
                  <a:txBody>
                    <a:bodyPr/>
                    <a:lstStyle/>
                    <a:p>
                      <a:pPr algn="ctr" fontAlgn="ctr"/>
                      <a:r>
                        <a:rPr lang="tr-TR" sz="2400" u="none" strike="noStrike" dirty="0">
                          <a:effectLst/>
                        </a:rPr>
                        <a:t>TOPLAM</a:t>
                      </a:r>
                      <a:endParaRPr lang="tr-TR" sz="2400" b="0" i="0" u="none" strike="noStrike"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849371217"/>
                  </a:ext>
                </a:extLst>
              </a:tr>
              <a:tr h="424581">
                <a:tc rowSpan="4" gridSpan="2">
                  <a:txBody>
                    <a:bodyPr/>
                    <a:lstStyle/>
                    <a:p>
                      <a:pPr algn="ctr" fontAlgn="ctr"/>
                      <a:r>
                        <a:rPr lang="tr-TR" sz="2400" b="1" u="none" strike="noStrike" dirty="0">
                          <a:effectLst/>
                        </a:rPr>
                        <a:t>Ortalama Üstü Not Alan Öğrencilerin Dağılımı</a:t>
                      </a:r>
                      <a:endParaRPr lang="tr-TR" sz="2400" b="1" i="0" u="none" strike="noStrike" dirty="0">
                        <a:effectLst/>
                        <a:latin typeface="Arial Tur" panose="020B0604020202020204" pitchFamily="34" charset="0"/>
                      </a:endParaRPr>
                    </a:p>
                  </a:txBody>
                  <a:tcPr marL="0" marR="0" marT="0" marB="0" anchor="ctr">
                    <a:solidFill>
                      <a:schemeClr val="accent1">
                        <a:lumMod val="75000"/>
                      </a:schemeClr>
                    </a:solidFill>
                  </a:tcPr>
                </a:tc>
                <a:tc rowSpan="4" hMerge="1">
                  <a:txBody>
                    <a:bodyPr/>
                    <a:lstStyle/>
                    <a:p>
                      <a:endParaRPr lang="tr-TR"/>
                    </a:p>
                  </a:txBody>
                  <a:tcPr/>
                </a:tc>
                <a:tc>
                  <a:txBody>
                    <a:bodyPr/>
                    <a:lstStyle/>
                    <a:p>
                      <a:pPr algn="ctr" fontAlgn="ctr"/>
                      <a:r>
                        <a:rPr lang="tr-TR" sz="2400" u="none" strike="noStrike">
                          <a:effectLst/>
                        </a:rPr>
                        <a:t>&gt;=90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5</a:t>
                      </a:r>
                      <a:endParaRPr lang="tr-TR" sz="2400" b="0" i="0" u="none" strike="noStrike">
                        <a:effectLst/>
                        <a:latin typeface="Arial Tur" panose="020B0604020202020204" pitchFamily="34" charset="0"/>
                      </a:endParaRPr>
                    </a:p>
                  </a:txBody>
                  <a:tcPr marL="0" marR="0" marT="0" marB="0" anchor="ctr"/>
                </a:tc>
                <a:tc gridSpan="2">
                  <a:txBody>
                    <a:bodyPr/>
                    <a:lstStyle/>
                    <a:p>
                      <a:pPr algn="ctr" fontAlgn="ctr"/>
                      <a:r>
                        <a:rPr lang="tr-TR" sz="2400" u="none" strike="noStrike" dirty="0">
                          <a:effectLst/>
                        </a:rPr>
                        <a:t>2,37</a:t>
                      </a:r>
                      <a:endParaRPr lang="tr-TR" sz="2400" b="0" i="0" u="none" strike="noStrike" dirty="0">
                        <a:effectLst/>
                        <a:latin typeface="Arial Tur" panose="020B0604020202020204" pitchFamily="34" charset="0"/>
                      </a:endParaRPr>
                    </a:p>
                  </a:txBody>
                  <a:tcPr marL="0" marR="0" marT="0" marB="0" anchor="ctr"/>
                </a:tc>
                <a:tc hMerge="1">
                  <a:txBody>
                    <a:bodyPr/>
                    <a:lstStyle/>
                    <a:p>
                      <a:pPr algn="ctr" fontAlgn="ctr"/>
                      <a:endParaRPr lang="tr-TR" sz="2400" b="0" i="0" u="none" strike="noStrike">
                        <a:effectLst/>
                        <a:latin typeface="Arial Tur" panose="020B0604020202020204" pitchFamily="34" charset="0"/>
                      </a:endParaRPr>
                    </a:p>
                  </a:txBody>
                  <a:tcPr marL="0" marR="0" marT="0" marB="0" anchor="ctr"/>
                </a:tc>
                <a:tc rowSpan="4">
                  <a:txBody>
                    <a:bodyPr/>
                    <a:lstStyle/>
                    <a:p>
                      <a:pPr algn="ctr" fontAlgn="ctr"/>
                      <a:r>
                        <a:rPr lang="tr-TR" sz="2400" u="none" strike="noStrike">
                          <a:effectLst/>
                        </a:rPr>
                        <a:t>112 KİŞİ          % 53,08</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&gt;=90</a:t>
                      </a:r>
                      <a:endParaRPr lang="tr-TR" sz="2400" b="0" i="0" u="none" strike="noStrike" dirty="0">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5</a:t>
                      </a:r>
                      <a:endParaRPr lang="tr-TR" sz="2400" b="0" i="0" u="none" strike="noStrike" dirty="0">
                        <a:effectLst/>
                        <a:latin typeface="Arial Tur" panose="020B0604020202020204" pitchFamily="34" charset="0"/>
                      </a:endParaRPr>
                    </a:p>
                  </a:txBody>
                  <a:tcPr marL="0" marR="0" marT="0" marB="0" anchor="ctr"/>
                </a:tc>
                <a:tc gridSpan="2">
                  <a:txBody>
                    <a:bodyPr/>
                    <a:lstStyle/>
                    <a:p>
                      <a:pPr algn="ctr" fontAlgn="ctr"/>
                      <a:r>
                        <a:rPr lang="tr-TR" sz="2400" u="none" strike="noStrike">
                          <a:effectLst/>
                        </a:rPr>
                        <a:t>2,37</a:t>
                      </a:r>
                      <a:endParaRPr lang="tr-TR" sz="2400" b="0" i="0" u="none" strike="noStrike">
                        <a:effectLst/>
                        <a:latin typeface="Arial Tur" panose="020B0604020202020204" pitchFamily="34" charset="0"/>
                      </a:endParaRPr>
                    </a:p>
                  </a:txBody>
                  <a:tcPr marL="0" marR="0" marT="0" marB="0" anchor="ctr"/>
                </a:tc>
                <a:tc hMerge="1">
                  <a:txBody>
                    <a:bodyPr/>
                    <a:lstStyle/>
                    <a:p>
                      <a:pPr algn="ctr" fontAlgn="ctr"/>
                      <a:endParaRPr lang="tr-TR" sz="2400" b="0" i="0" u="none" strike="noStrike">
                        <a:effectLst/>
                        <a:latin typeface="Arial Tur" panose="020B0604020202020204" pitchFamily="34" charset="0"/>
                      </a:endParaRPr>
                    </a:p>
                  </a:txBody>
                  <a:tcPr marL="0" marR="0" marT="0" marB="0" anchor="ctr"/>
                </a:tc>
                <a:tc rowSpan="4">
                  <a:txBody>
                    <a:bodyPr/>
                    <a:lstStyle/>
                    <a:p>
                      <a:pPr algn="ctr" fontAlgn="ctr"/>
                      <a:r>
                        <a:rPr lang="tr-TR" sz="2400" u="none" strike="noStrike">
                          <a:effectLst/>
                        </a:rPr>
                        <a:t>108 KİŞİ          % 51,18</a:t>
                      </a:r>
                      <a:endParaRPr lang="tr-TR" sz="2400" b="0" i="0" u="none" strike="noStrike">
                        <a:effectLst/>
                        <a:latin typeface="Arial Tur" panose="020B0604020202020204" pitchFamily="34" charset="0"/>
                      </a:endParaRPr>
                    </a:p>
                  </a:txBody>
                  <a:tcPr marL="0" marR="0" marT="0" marB="0" anchor="ctr"/>
                </a:tc>
                <a:extLst>
                  <a:ext uri="{0D108BD9-81ED-4DB2-BD59-A6C34878D82A}">
                    <a16:rowId xmlns:a16="http://schemas.microsoft.com/office/drawing/2014/main" val="102377670"/>
                  </a:ext>
                </a:extLst>
              </a:tr>
              <a:tr h="42458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&gt;=80-90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27</a:t>
                      </a:r>
                      <a:endParaRPr lang="tr-TR" sz="2400" b="0" i="0" u="none" strike="noStrike">
                        <a:effectLst/>
                        <a:latin typeface="Arial Tur" panose="020B0604020202020204" pitchFamily="34" charset="0"/>
                      </a:endParaRPr>
                    </a:p>
                  </a:txBody>
                  <a:tcPr marL="0" marR="0" marT="0" marB="0" anchor="ctr"/>
                </a:tc>
                <a:tc gridSpan="2">
                  <a:txBody>
                    <a:bodyPr/>
                    <a:lstStyle/>
                    <a:p>
                      <a:pPr algn="ctr" fontAlgn="ctr"/>
                      <a:r>
                        <a:rPr lang="tr-TR" sz="2400" u="none" strike="noStrike" dirty="0">
                          <a:effectLst/>
                        </a:rPr>
                        <a:t>12,8</a:t>
                      </a:r>
                      <a:endParaRPr lang="tr-TR" sz="2400" b="0" i="0" u="none" strike="noStrike" dirty="0">
                        <a:effectLst/>
                        <a:latin typeface="Arial Tur" panose="020B0604020202020204" pitchFamily="34" charset="0"/>
                      </a:endParaRPr>
                    </a:p>
                  </a:txBody>
                  <a:tcPr marL="0" marR="0" marT="0" marB="0" anchor="ctr"/>
                </a:tc>
                <a:tc hMerge="1">
                  <a:txBody>
                    <a:bodyPr/>
                    <a:lstStyle/>
                    <a:p>
                      <a:endParaRPr lang="tr-TR"/>
                    </a:p>
                  </a:txBody>
                  <a:tcPr/>
                </a:tc>
                <a:tc vMerge="1">
                  <a:txBody>
                    <a:bodyPr/>
                    <a:lstStyle/>
                    <a:p>
                      <a:endParaRPr lang="tr-TR"/>
                    </a:p>
                  </a:txBody>
                  <a:tcPr/>
                </a:tc>
                <a:tc>
                  <a:txBody>
                    <a:bodyPr/>
                    <a:lstStyle/>
                    <a:p>
                      <a:pPr algn="ctr" fontAlgn="ctr"/>
                      <a:r>
                        <a:rPr lang="tr-TR" sz="2400" u="none" strike="noStrike">
                          <a:effectLst/>
                        </a:rPr>
                        <a:t>&gt;=80-90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27</a:t>
                      </a:r>
                      <a:endParaRPr lang="tr-TR" sz="2400" b="0" i="0" u="none" strike="noStrike" dirty="0">
                        <a:effectLst/>
                        <a:latin typeface="Arial Tur" panose="020B0604020202020204" pitchFamily="34" charset="0"/>
                      </a:endParaRPr>
                    </a:p>
                  </a:txBody>
                  <a:tcPr marL="0" marR="0" marT="0" marB="0" anchor="ctr"/>
                </a:tc>
                <a:tc gridSpan="2">
                  <a:txBody>
                    <a:bodyPr/>
                    <a:lstStyle/>
                    <a:p>
                      <a:pPr algn="ctr" fontAlgn="ctr"/>
                      <a:r>
                        <a:rPr lang="tr-TR" sz="2400" u="none" strike="noStrike" dirty="0">
                          <a:effectLst/>
                        </a:rPr>
                        <a:t>12,8</a:t>
                      </a:r>
                      <a:endParaRPr lang="tr-TR" sz="2400" b="0" i="0" u="none" strike="noStrike" dirty="0">
                        <a:effectLst/>
                        <a:latin typeface="Arial Tur" panose="020B0604020202020204" pitchFamily="34" charset="0"/>
                      </a:endParaRPr>
                    </a:p>
                  </a:txBody>
                  <a:tcPr marL="0" marR="0" marT="0" marB="0" anchor="ct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2143174562"/>
                  </a:ext>
                </a:extLst>
              </a:tr>
              <a:tr h="42458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&gt;=70-80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62</a:t>
                      </a:r>
                      <a:endParaRPr lang="tr-TR" sz="2400" b="0" i="0" u="none" strike="noStrike">
                        <a:effectLst/>
                        <a:latin typeface="Arial Tur" panose="020B0604020202020204" pitchFamily="34" charset="0"/>
                      </a:endParaRPr>
                    </a:p>
                  </a:txBody>
                  <a:tcPr marL="0" marR="0" marT="0" marB="0" anchor="ctr"/>
                </a:tc>
                <a:tc gridSpan="2">
                  <a:txBody>
                    <a:bodyPr/>
                    <a:lstStyle/>
                    <a:p>
                      <a:pPr algn="ctr" fontAlgn="ctr"/>
                      <a:r>
                        <a:rPr lang="tr-TR" sz="2400" u="none" strike="noStrike" dirty="0">
                          <a:effectLst/>
                        </a:rPr>
                        <a:t>29,39</a:t>
                      </a:r>
                      <a:endParaRPr lang="tr-TR" sz="2400" b="0" i="0" u="none" strike="noStrike" dirty="0">
                        <a:effectLst/>
                        <a:latin typeface="Arial Tur" panose="020B0604020202020204" pitchFamily="34" charset="0"/>
                      </a:endParaRPr>
                    </a:p>
                  </a:txBody>
                  <a:tcPr marL="0" marR="0" marT="0" marB="0" anchor="ctr"/>
                </a:tc>
                <a:tc hMerge="1">
                  <a:txBody>
                    <a:bodyPr/>
                    <a:lstStyle/>
                    <a:p>
                      <a:endParaRPr lang="tr-TR"/>
                    </a:p>
                  </a:txBody>
                  <a:tcPr/>
                </a:tc>
                <a:tc vMerge="1">
                  <a:txBody>
                    <a:bodyPr/>
                    <a:lstStyle/>
                    <a:p>
                      <a:endParaRPr lang="tr-TR"/>
                    </a:p>
                  </a:txBody>
                  <a:tcPr/>
                </a:tc>
                <a:tc>
                  <a:txBody>
                    <a:bodyPr/>
                    <a:lstStyle/>
                    <a:p>
                      <a:pPr algn="ctr" fontAlgn="ctr"/>
                      <a:r>
                        <a:rPr lang="tr-TR" sz="2400" u="none" strike="noStrike">
                          <a:effectLst/>
                        </a:rPr>
                        <a:t>&gt;=70-80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73</a:t>
                      </a:r>
                      <a:endParaRPr lang="tr-TR" sz="2400" b="0" i="0" u="none" strike="noStrike">
                        <a:effectLst/>
                        <a:latin typeface="Arial Tur" panose="020B0604020202020204" pitchFamily="34" charset="0"/>
                      </a:endParaRPr>
                    </a:p>
                  </a:txBody>
                  <a:tcPr marL="0" marR="0" marT="0" marB="0" anchor="ctr"/>
                </a:tc>
                <a:tc gridSpan="2">
                  <a:txBody>
                    <a:bodyPr/>
                    <a:lstStyle/>
                    <a:p>
                      <a:pPr algn="ctr" fontAlgn="ctr"/>
                      <a:r>
                        <a:rPr lang="tr-TR" sz="2400" u="none" strike="noStrike" dirty="0">
                          <a:effectLst/>
                        </a:rPr>
                        <a:t>34,6</a:t>
                      </a:r>
                      <a:endParaRPr lang="tr-TR" sz="2400" b="0" i="0" u="none" strike="noStrike" dirty="0">
                        <a:effectLst/>
                        <a:latin typeface="Arial Tur" panose="020B0604020202020204" pitchFamily="34" charset="0"/>
                      </a:endParaRPr>
                    </a:p>
                  </a:txBody>
                  <a:tcPr marL="0" marR="0" marT="0" marB="0" anchor="ct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3122896087"/>
                  </a:ext>
                </a:extLst>
              </a:tr>
              <a:tr h="42458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&gt;=68,35-70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18</a:t>
                      </a:r>
                      <a:endParaRPr lang="tr-TR" sz="2400" b="0" i="0" u="none" strike="noStrike">
                        <a:effectLst/>
                        <a:latin typeface="Arial Tur" panose="020B0604020202020204" pitchFamily="34" charset="0"/>
                      </a:endParaRPr>
                    </a:p>
                  </a:txBody>
                  <a:tcPr marL="0" marR="0" marT="0" marB="0" anchor="ctr"/>
                </a:tc>
                <a:tc gridSpan="2">
                  <a:txBody>
                    <a:bodyPr/>
                    <a:lstStyle/>
                    <a:p>
                      <a:pPr algn="ctr" fontAlgn="ctr"/>
                      <a:r>
                        <a:rPr lang="tr-TR" sz="2400" u="none" strike="noStrike" dirty="0">
                          <a:effectLst/>
                        </a:rPr>
                        <a:t>8,54</a:t>
                      </a:r>
                      <a:endParaRPr lang="tr-TR" sz="2400" b="0" i="0" u="none" strike="noStrike" dirty="0">
                        <a:effectLst/>
                        <a:latin typeface="Arial Tur" panose="020B0604020202020204" pitchFamily="34" charset="0"/>
                      </a:endParaRPr>
                    </a:p>
                  </a:txBody>
                  <a:tcPr marL="0" marR="0" marT="0" marB="0" anchor="ctr"/>
                </a:tc>
                <a:tc hMerge="1">
                  <a:txBody>
                    <a:bodyPr/>
                    <a:lstStyle/>
                    <a:p>
                      <a:endParaRPr lang="tr-TR"/>
                    </a:p>
                  </a:txBody>
                  <a:tcPr/>
                </a:tc>
                <a:tc vMerge="1">
                  <a:txBody>
                    <a:bodyPr/>
                    <a:lstStyle/>
                    <a:p>
                      <a:endParaRPr lang="tr-TR"/>
                    </a:p>
                  </a:txBody>
                  <a:tcPr/>
                </a:tc>
                <a:tc>
                  <a:txBody>
                    <a:bodyPr/>
                    <a:lstStyle/>
                    <a:p>
                      <a:pPr algn="ctr" fontAlgn="ctr"/>
                      <a:r>
                        <a:rPr lang="tr-TR" sz="2400" u="none" strike="noStrike">
                          <a:effectLst/>
                        </a:rPr>
                        <a:t>&gt;=69,59-70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3</a:t>
                      </a:r>
                      <a:endParaRPr lang="tr-TR" sz="2400" b="0" i="0" u="none" strike="noStrike">
                        <a:effectLst/>
                        <a:latin typeface="Arial Tur" panose="020B0604020202020204" pitchFamily="34" charset="0"/>
                      </a:endParaRPr>
                    </a:p>
                  </a:txBody>
                  <a:tcPr marL="0" marR="0" marT="0" marB="0" anchor="ctr"/>
                </a:tc>
                <a:tc gridSpan="2">
                  <a:txBody>
                    <a:bodyPr/>
                    <a:lstStyle/>
                    <a:p>
                      <a:pPr algn="ctr" fontAlgn="ctr"/>
                      <a:r>
                        <a:rPr lang="tr-TR" sz="2400" u="none" strike="noStrike" dirty="0">
                          <a:effectLst/>
                        </a:rPr>
                        <a:t>1,43</a:t>
                      </a:r>
                      <a:endParaRPr lang="tr-TR" sz="2400" b="0" i="0" u="none" strike="noStrike" dirty="0">
                        <a:effectLst/>
                        <a:latin typeface="Arial Tur" panose="020B0604020202020204" pitchFamily="34" charset="0"/>
                      </a:endParaRPr>
                    </a:p>
                  </a:txBody>
                  <a:tcPr marL="0" marR="0" marT="0" marB="0" anchor="ct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2691960547"/>
                  </a:ext>
                </a:extLst>
              </a:tr>
              <a:tr h="424581">
                <a:tc>
                  <a:txBody>
                    <a:bodyPr/>
                    <a:lstStyle/>
                    <a:p>
                      <a:pPr algn="ctr" fontAlgn="ctr"/>
                      <a:r>
                        <a:rPr lang="tr-TR" sz="2400" b="1" u="none" strike="noStrike">
                          <a:effectLst/>
                        </a:rPr>
                        <a:t> </a:t>
                      </a:r>
                      <a:endParaRPr lang="tr-TR" sz="2400" b="1" i="0" u="none" strike="noStrike">
                        <a:effectLst/>
                        <a:latin typeface="Arial Tur" panose="020B0604020202020204" pitchFamily="34" charset="0"/>
                      </a:endParaRPr>
                    </a:p>
                  </a:txBody>
                  <a:tcPr marL="0" marR="0" marT="0" marB="0" anchor="ctr">
                    <a:solidFill>
                      <a:schemeClr val="accent1">
                        <a:lumMod val="75000"/>
                      </a:schemeClr>
                    </a:solidFill>
                  </a:tcPr>
                </a:tc>
                <a:tc>
                  <a:txBody>
                    <a:bodyPr/>
                    <a:lstStyle/>
                    <a:p>
                      <a:pPr algn="ctr" fontAlgn="ctr"/>
                      <a:r>
                        <a:rPr lang="tr-TR" sz="2400" b="1" u="none" strike="noStrike" dirty="0">
                          <a:effectLst/>
                        </a:rPr>
                        <a:t> </a:t>
                      </a:r>
                      <a:endParaRPr lang="tr-TR" sz="2400" b="1" i="0" u="none" strike="noStrike" dirty="0">
                        <a:effectLst/>
                        <a:latin typeface="Arial Tur" panose="020B0604020202020204" pitchFamily="34" charset="0"/>
                      </a:endParaRPr>
                    </a:p>
                  </a:txBody>
                  <a:tcPr marL="0" marR="0" marT="0" marB="0" anchor="ctr">
                    <a:solidFill>
                      <a:schemeClr val="accent1">
                        <a:lumMod val="75000"/>
                      </a:schemeClr>
                    </a:solidFill>
                  </a:tcPr>
                </a:tc>
                <a:tc gridSpan="5">
                  <a:txBody>
                    <a:bodyPr/>
                    <a:lstStyle/>
                    <a:p>
                      <a:pPr algn="ctr" fontAlgn="ctr"/>
                      <a:r>
                        <a:rPr lang="tr-TR" sz="2400" b="1" u="none" strike="noStrike" dirty="0">
                          <a:effectLst/>
                        </a:rPr>
                        <a:t>ORTALAMA= 68,35</a:t>
                      </a:r>
                      <a:endParaRPr lang="tr-TR" sz="2400" b="1" i="0" u="none" strike="noStrike" dirty="0">
                        <a:effectLst/>
                        <a:latin typeface="Arial Tur" panose="020B0604020202020204" pitchFamily="34"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2400" b="1" u="none" strike="noStrike" dirty="0">
                          <a:effectLst/>
                        </a:rPr>
                        <a:t>ORTALAMA= 69,59</a:t>
                      </a:r>
                      <a:endParaRPr lang="tr-TR" sz="2400" b="1" i="0" u="none" strike="noStrike" dirty="0">
                        <a:effectLst/>
                        <a:latin typeface="Arial Tur" panose="020B0604020202020204" pitchFamily="34" charset="0"/>
                      </a:endParaRPr>
                    </a:p>
                  </a:txBody>
                  <a:tcPr marL="0" marR="0" marT="0" marB="0" anchor="ctr">
                    <a:solidFill>
                      <a:schemeClr val="accent1">
                        <a:lumMod val="7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744335388"/>
                  </a:ext>
                </a:extLst>
              </a:tr>
              <a:tr h="424581">
                <a:tc rowSpan="7" gridSpan="2">
                  <a:txBody>
                    <a:bodyPr/>
                    <a:lstStyle/>
                    <a:p>
                      <a:pPr algn="ctr" fontAlgn="ctr"/>
                      <a:r>
                        <a:rPr lang="tr-TR" sz="2400" b="1" u="none" strike="noStrike" dirty="0">
                          <a:effectLst/>
                        </a:rPr>
                        <a:t>Ortalama Altı Not Alan Öğrencilerin Dağılımı</a:t>
                      </a:r>
                      <a:endParaRPr lang="tr-TR" sz="2400" b="1" i="0" u="none" strike="noStrike" dirty="0">
                        <a:effectLst/>
                        <a:latin typeface="Arial Tur" panose="020B0604020202020204" pitchFamily="34" charset="0"/>
                      </a:endParaRPr>
                    </a:p>
                  </a:txBody>
                  <a:tcPr marL="0" marR="0" marT="0" marB="0" anchor="ctr">
                    <a:solidFill>
                      <a:schemeClr val="accent1">
                        <a:lumMod val="75000"/>
                      </a:schemeClr>
                    </a:solidFill>
                  </a:tcPr>
                </a:tc>
                <a:tc rowSpan="7" hMerge="1">
                  <a:txBody>
                    <a:bodyPr/>
                    <a:lstStyle/>
                    <a:p>
                      <a:endParaRPr lang="tr-TR"/>
                    </a:p>
                  </a:txBody>
                  <a:tcPr/>
                </a:tc>
                <a:tc>
                  <a:txBody>
                    <a:bodyPr/>
                    <a:lstStyle/>
                    <a:p>
                      <a:pPr algn="ctr" fontAlgn="ctr"/>
                      <a:r>
                        <a:rPr lang="tr-TR" sz="2400" u="none" strike="noStrike">
                          <a:effectLst/>
                        </a:rPr>
                        <a:t>&gt;=60-68,35</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63</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29,86</a:t>
                      </a:r>
                      <a:endParaRPr lang="tr-TR" sz="2400" b="0" i="0" u="none" strike="noStrike" dirty="0">
                        <a:effectLst/>
                        <a:latin typeface="Arial Tur" panose="020B0604020202020204" pitchFamily="34" charset="0"/>
                      </a:endParaRPr>
                    </a:p>
                  </a:txBody>
                  <a:tcPr marL="0" marR="0" marT="0" marB="0" anchor="ctr"/>
                </a:tc>
                <a:tc rowSpan="7" gridSpan="2">
                  <a:txBody>
                    <a:bodyPr/>
                    <a:lstStyle/>
                    <a:p>
                      <a:pPr algn="ctr" fontAlgn="ctr"/>
                      <a:r>
                        <a:rPr lang="tr-TR" sz="2400" u="none" strike="noStrike">
                          <a:effectLst/>
                        </a:rPr>
                        <a:t>99 KİŞİ          % 46,92</a:t>
                      </a:r>
                      <a:endParaRPr lang="tr-TR" sz="2400" b="0" i="0" u="none" strike="noStrike">
                        <a:effectLst/>
                        <a:latin typeface="Arial Tur" panose="020B0604020202020204" pitchFamily="34" charset="0"/>
                      </a:endParaRPr>
                    </a:p>
                  </a:txBody>
                  <a:tcPr marL="0" marR="0" marT="0" marB="0" anchor="ctr"/>
                </a:tc>
                <a:tc rowSpan="7" hMerge="1">
                  <a:txBody>
                    <a:bodyPr/>
                    <a:lstStyle/>
                    <a:p>
                      <a:endParaRPr lang="tr-TR"/>
                    </a:p>
                  </a:txBody>
                  <a:tcPr/>
                </a:tc>
                <a:tc>
                  <a:txBody>
                    <a:bodyPr/>
                    <a:lstStyle/>
                    <a:p>
                      <a:pPr algn="ctr" fontAlgn="ctr"/>
                      <a:r>
                        <a:rPr lang="tr-TR" sz="2400" u="none" strike="noStrike">
                          <a:effectLst/>
                        </a:rPr>
                        <a:t>&gt;=60-69,59</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71</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33,65</a:t>
                      </a:r>
                      <a:endParaRPr lang="tr-TR" sz="2400" b="0" i="0" u="none" strike="noStrike">
                        <a:effectLst/>
                        <a:latin typeface="Arial Tur" panose="020B0604020202020204" pitchFamily="34" charset="0"/>
                      </a:endParaRPr>
                    </a:p>
                  </a:txBody>
                  <a:tcPr marL="0" marR="0" marT="0" marB="0" anchor="ctr"/>
                </a:tc>
                <a:tc rowSpan="7" gridSpan="2">
                  <a:txBody>
                    <a:bodyPr/>
                    <a:lstStyle/>
                    <a:p>
                      <a:pPr algn="ctr" fontAlgn="ctr"/>
                      <a:r>
                        <a:rPr lang="tr-TR" sz="2400" u="none" strike="noStrike" dirty="0">
                          <a:effectLst/>
                        </a:rPr>
                        <a:t>103 KİŞİ          % 48,82</a:t>
                      </a:r>
                      <a:endParaRPr lang="tr-TR" sz="2400" b="0" i="0" u="none" strike="noStrike" dirty="0">
                        <a:effectLst/>
                        <a:latin typeface="Arial Tur" panose="020B0604020202020204" pitchFamily="34" charset="0"/>
                      </a:endParaRPr>
                    </a:p>
                  </a:txBody>
                  <a:tcPr marL="0" marR="0" marT="0" marB="0" anchor="ctr"/>
                </a:tc>
                <a:tc rowSpan="7" hMerge="1">
                  <a:txBody>
                    <a:bodyPr/>
                    <a:lstStyle/>
                    <a:p>
                      <a:endParaRPr lang="tr-TR"/>
                    </a:p>
                  </a:txBody>
                  <a:tcPr/>
                </a:tc>
                <a:extLst>
                  <a:ext uri="{0D108BD9-81ED-4DB2-BD59-A6C34878D82A}">
                    <a16:rowId xmlns:a16="http://schemas.microsoft.com/office/drawing/2014/main" val="1492777124"/>
                  </a:ext>
                </a:extLst>
              </a:tr>
              <a:tr h="42458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&gt;=50-60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19</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9,01</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&gt;=50-60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23</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10,91</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579721762"/>
                  </a:ext>
                </a:extLst>
              </a:tr>
              <a:tr h="42458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&gt;=40-50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12</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5,69</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&gt;=40-50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6</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2,85</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938215889"/>
                  </a:ext>
                </a:extLst>
              </a:tr>
              <a:tr h="42458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&gt;=30-40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2</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0,95</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&gt;=30-40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3</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1,43</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118376161"/>
                  </a:ext>
                </a:extLst>
              </a:tr>
              <a:tr h="42458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&gt;=20-30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3</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0,95</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&gt;=20-30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1,43</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3780487870"/>
                  </a:ext>
                </a:extLst>
              </a:tr>
              <a:tr h="42458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&gt;=10-20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&gt;=10-20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1431510642"/>
                  </a:ext>
                </a:extLst>
              </a:tr>
              <a:tr h="424581">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&lt;10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tc>
                  <a:txBody>
                    <a:bodyPr/>
                    <a:lstStyle/>
                    <a:p>
                      <a:pPr algn="ctr" fontAlgn="ctr"/>
                      <a:r>
                        <a:rPr lang="tr-TR" sz="2400" u="none" strike="noStrike">
                          <a:effectLst/>
                        </a:rPr>
                        <a:t>&lt;10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a:effectLst/>
                        </a:rPr>
                        <a:t>0</a:t>
                      </a:r>
                      <a:endParaRPr lang="tr-TR" sz="2400" b="0" i="0" u="none" strike="noStrike">
                        <a:effectLst/>
                        <a:latin typeface="Arial Tur" panose="020B0604020202020204" pitchFamily="34" charset="0"/>
                      </a:endParaRPr>
                    </a:p>
                  </a:txBody>
                  <a:tcPr marL="0" marR="0" marT="0" marB="0" anchor="ctr"/>
                </a:tc>
                <a:tc>
                  <a:txBody>
                    <a:bodyPr/>
                    <a:lstStyle/>
                    <a:p>
                      <a:pPr algn="ctr" fontAlgn="ctr"/>
                      <a:r>
                        <a:rPr lang="tr-TR" sz="2400" u="none" strike="noStrike" dirty="0">
                          <a:effectLst/>
                        </a:rPr>
                        <a:t>0</a:t>
                      </a:r>
                      <a:endParaRPr lang="tr-TR" sz="2400" b="0" i="0" u="none" strike="noStrike" dirty="0">
                        <a:effectLst/>
                        <a:latin typeface="Arial Tur" panose="020B0604020202020204" pitchFamily="34" charset="0"/>
                      </a:endParaRPr>
                    </a:p>
                  </a:txBody>
                  <a:tcPr marL="0" marR="0" marT="0" marB="0" anchor="ct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1208562475"/>
                  </a:ext>
                </a:extLst>
              </a:tr>
            </a:tbl>
          </a:graphicData>
        </a:graphic>
      </p:graphicFrame>
    </p:spTree>
    <p:extLst>
      <p:ext uri="{BB962C8B-B14F-4D97-AF65-F5344CB8AC3E}">
        <p14:creationId xmlns:p14="http://schemas.microsoft.com/office/powerpoint/2010/main" val="2919024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marL="457200" algn="just">
          <a:lnSpc>
            <a:spcPct val="115000"/>
          </a:lnSpc>
          <a:spcAft>
            <a:spcPts val="1000"/>
          </a:spcAft>
          <a:defRPr b="1">
            <a:solidFill>
              <a:srgbClr val="FF0000"/>
            </a:solidFill>
            <a:latin typeface="Calibri" panose="020F0502020204030204" pitchFamily="34" charset="0"/>
            <a:ea typeface="Calibri" panose="020F0502020204030204" pitchFamily="34"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1946</TotalTime>
  <Words>1935</Words>
  <Application>Microsoft Office PowerPoint</Application>
  <PresentationFormat>Geniş ekran</PresentationFormat>
  <Paragraphs>934</Paragraphs>
  <Slides>30</Slides>
  <Notes>0</Notes>
  <HiddenSlides>0</HiddenSlides>
  <MMClips>0</MMClips>
  <ScaleCrop>false</ScaleCrop>
  <HeadingPairs>
    <vt:vector size="6" baseType="variant">
      <vt:variant>
        <vt:lpstr>Kullanılan Yazı Tipleri</vt:lpstr>
      </vt:variant>
      <vt:variant>
        <vt:i4>7</vt:i4>
      </vt:variant>
      <vt:variant>
        <vt:lpstr>Tema</vt:lpstr>
      </vt:variant>
      <vt:variant>
        <vt:i4>4</vt:i4>
      </vt:variant>
      <vt:variant>
        <vt:lpstr>Slayt Başlıkları</vt:lpstr>
      </vt:variant>
      <vt:variant>
        <vt:i4>30</vt:i4>
      </vt:variant>
    </vt:vector>
  </HeadingPairs>
  <TitlesOfParts>
    <vt:vector size="41" baseType="lpstr">
      <vt:lpstr>Arial</vt:lpstr>
      <vt:lpstr>Arial Tur</vt:lpstr>
      <vt:lpstr>Calibri</vt:lpstr>
      <vt:lpstr>Calibri Light</vt:lpstr>
      <vt:lpstr>Cambria</vt:lpstr>
      <vt:lpstr>Cambria Math</vt:lpstr>
      <vt:lpstr>Times New Roman</vt:lpstr>
      <vt:lpstr>Office Teması</vt:lpstr>
      <vt:lpstr>Ofis Teması</vt:lpstr>
      <vt:lpstr>1_Ofis Teması</vt:lpstr>
      <vt:lpstr>2_Ofis Teması</vt:lpstr>
      <vt:lpstr>2023 – 2024 EĞİTİM YILI 3. SINIF 4. KURUL DEĞERLENDİRME </vt:lpstr>
      <vt:lpstr>PowerPoint Sunusu</vt:lpstr>
      <vt:lpstr>PowerPoint Sunusu</vt:lpstr>
      <vt:lpstr>PowerPoint Sunusu</vt:lpstr>
      <vt:lpstr>PowerPoint Sunusu</vt:lpstr>
      <vt:lpstr>ORTALAMA</vt:lpstr>
      <vt:lpstr>PowerPoint Sunusu</vt:lpstr>
      <vt:lpstr>PowerPoint Sunusu</vt:lpstr>
      <vt:lpstr>PowerPoint Sunusu</vt:lpstr>
      <vt:lpstr>PowerPoint Sunusu</vt:lpstr>
      <vt:lpstr>PowerPoint Sunusu</vt:lpstr>
      <vt:lpstr>EN FAZLA DOĞRU  VE YANLIŞ CEVAPLANAN SORULAR </vt:lpstr>
      <vt:lpstr>EN FAZLA DOĞRU CEVAPLANAN SORU</vt:lpstr>
      <vt:lpstr>EN FAZLA YANLIŞ CEVAPLANAN SORU</vt:lpstr>
      <vt:lpstr>DERS BAZINDA EN FAZLA DOĞRU VE YANLIŞ CEVAPLANAN SORULAR  </vt:lpstr>
      <vt:lpstr>GÜVENİRLİK</vt:lpstr>
      <vt:lpstr>SINAV ZORLUK İNDEKSİ </vt:lpstr>
      <vt:lpstr>SORULARIN NİTELİĞİ</vt:lpstr>
      <vt:lpstr>PowerPoint Sunusu</vt:lpstr>
      <vt:lpstr>PowerPoint Sunusu</vt:lpstr>
      <vt:lpstr>PowerPoint Sunusu</vt:lpstr>
      <vt:lpstr>PowerPoint Sunusu</vt:lpstr>
      <vt:lpstr>PowerPoint Sunusu</vt:lpstr>
      <vt:lpstr>KURULLA İLGİLİ ÖĞRENCİLERİN OLUMLU GÖRÜŞLERİ</vt:lpstr>
      <vt:lpstr>KURULLA İLGİLİ ÖĞRENCİLERİN OLUMLU GÖRÜŞLERİ</vt:lpstr>
      <vt:lpstr>KURULLA İLGİLİ ÖĞRENCİLERİN OLUMSUZ GÖRÜŞLERİ</vt:lpstr>
      <vt:lpstr>KURULLA İLGİLİ ÖĞRENCİLERİN OLUMSUZ GÖRÜŞLERİ</vt:lpstr>
      <vt:lpstr>KURULLA İLGİLİ ÖĞRENCİLERİN OLUMSUZ GÖRÜŞLERİ</vt:lpstr>
      <vt:lpstr>KURULLA İLGİLİ ÖĞRENCİLERİN OLUMSUZ GÖRÜŞLERİ</vt:lpstr>
      <vt:lpstr>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 2023 EĞİTİM YILI 3. SINIF 1. KURUL SINAV ANALİZİ</dc:title>
  <dc:creator>azmi's</dc:creator>
  <cp:lastModifiedBy>hp</cp:lastModifiedBy>
  <cp:revision>582</cp:revision>
  <dcterms:created xsi:type="dcterms:W3CDTF">2022-10-27T00:48:35Z</dcterms:created>
  <dcterms:modified xsi:type="dcterms:W3CDTF">2025-05-06T09:51:27Z</dcterms:modified>
</cp:coreProperties>
</file>